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5.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6.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7.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15.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theme/themeOverride2.xml" ContentType="application/vnd.openxmlformats-officedocument.themeOverride+xml"/>
  <Override PartName="/ppt/charts/chart5.xml" ContentType="application/vnd.openxmlformats-officedocument.drawingml.chart+xml"/>
  <Override PartName="/ppt/theme/themeOverride3.xml" ContentType="application/vnd.openxmlformats-officedocument.themeOverride+xml"/>
  <Override PartName="/ppt/charts/chart6.xml" ContentType="application/vnd.openxmlformats-officedocument.drawingml.chart+xml"/>
  <Override PartName="/ppt/theme/themeOverride4.xml" ContentType="application/vnd.openxmlformats-officedocument.themeOverride+xml"/>
  <Override PartName="/ppt/charts/chart7.xml" ContentType="application/vnd.openxmlformats-officedocument.drawingml.chart+xml"/>
  <Override PartName="/ppt/theme/themeOverride5.xml" ContentType="application/vnd.openxmlformats-officedocument.themeOverr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79" r:id="rId3"/>
    <p:sldMasterId id="2147483691" r:id="rId4"/>
    <p:sldMasterId id="2147483727" r:id="rId5"/>
    <p:sldMasterId id="2147483739" r:id="rId6"/>
    <p:sldMasterId id="2147483751" r:id="rId7"/>
    <p:sldMasterId id="2147483763" r:id="rId8"/>
  </p:sldMasterIdLst>
  <p:notesMasterIdLst>
    <p:notesMasterId r:id="rId31"/>
  </p:notesMasterIdLst>
  <p:sldIdLst>
    <p:sldId id="258" r:id="rId9"/>
    <p:sldId id="321" r:id="rId10"/>
    <p:sldId id="303" r:id="rId11"/>
    <p:sldId id="322" r:id="rId12"/>
    <p:sldId id="261" r:id="rId13"/>
    <p:sldId id="304" r:id="rId14"/>
    <p:sldId id="316" r:id="rId15"/>
    <p:sldId id="323" r:id="rId16"/>
    <p:sldId id="324" r:id="rId17"/>
    <p:sldId id="325" r:id="rId18"/>
    <p:sldId id="326" r:id="rId19"/>
    <p:sldId id="318" r:id="rId20"/>
    <p:sldId id="274" r:id="rId21"/>
    <p:sldId id="328" r:id="rId22"/>
    <p:sldId id="329" r:id="rId23"/>
    <p:sldId id="305" r:id="rId24"/>
    <p:sldId id="320" r:id="rId25"/>
    <p:sldId id="327" r:id="rId26"/>
    <p:sldId id="330" r:id="rId27"/>
    <p:sldId id="312" r:id="rId28"/>
    <p:sldId id="313" r:id="rId29"/>
    <p:sldId id="314" r:id="rId30"/>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FFCCFF"/>
    <a:srgbClr val="990033"/>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淺色樣式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912C8C85-51F0-491E-9774-3900AFEF0FD7}" styleName="淺色樣式 2 - 輔色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93D81CF-94F2-401A-BA57-92F5A7B2D0C5}" styleName="中等深淺樣式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37CE84F3-28C3-443E-9E96-99CF82512B78}" styleName="深色樣式 1 - 輔色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7" autoAdjust="0"/>
    <p:restoredTop sz="86380" autoAdjust="0"/>
  </p:normalViewPr>
  <p:slideViewPr>
    <p:cSldViewPr>
      <p:cViewPr varScale="1">
        <p:scale>
          <a:sx n="79" d="100"/>
          <a:sy n="79" d="100"/>
        </p:scale>
        <p:origin x="306" y="96"/>
      </p:cViewPr>
      <p:guideLst>
        <p:guide orient="horz" pos="2160"/>
        <p:guide pos="2880"/>
      </p:guideLst>
    </p:cSldViewPr>
  </p:slideViewPr>
  <p:outlineViewPr>
    <p:cViewPr>
      <p:scale>
        <a:sx n="33" d="100"/>
        <a:sy n="33" d="100"/>
      </p:scale>
      <p:origin x="0" y="-486"/>
    </p:cViewPr>
  </p:outlin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1" Type="http://schemas.openxmlformats.org/officeDocument/2006/relationships/oleObject" Target="file:///C:\Users\loyichun\Desktop\HAV-20150601-20160425.xls"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loyichun\Desktop\HAV-20150601-20160425.xls" TargetMode="Externa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3.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4.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5.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7.1374620918499179E-2"/>
          <c:y val="5.3852208071306522E-2"/>
          <c:w val="0.89875043591579029"/>
          <c:h val="0.75331794564845322"/>
        </c:manualLayout>
      </c:layout>
      <c:barChart>
        <c:barDir val="col"/>
        <c:grouping val="stacked"/>
        <c:varyColors val="0"/>
        <c:ser>
          <c:idx val="2"/>
          <c:order val="0"/>
          <c:tx>
            <c:strRef>
              <c:f>'Epi curve (HAV+Shigella)'!$E$1</c:f>
              <c:strCache>
                <c:ptCount val="1"/>
                <c:pt idx="0">
                  <c:v>Acute HAV (n=173)</c:v>
                </c:pt>
              </c:strCache>
            </c:strRef>
          </c:tx>
          <c:spPr>
            <a:solidFill>
              <a:srgbClr val="0070C0"/>
            </a:solidFill>
            <a:ln>
              <a:solidFill>
                <a:schemeClr val="tx1"/>
              </a:solidFill>
            </a:ln>
          </c:spPr>
          <c:invertIfNegative val="0"/>
          <c:dLbls>
            <c:spPr>
              <a:noFill/>
              <a:ln>
                <a:noFill/>
              </a:ln>
              <a:effectLst/>
            </c:spPr>
            <c:txPr>
              <a:bodyPr/>
              <a:lstStyle/>
              <a:p>
                <a:pPr>
                  <a:defRPr sz="1600" b="1">
                    <a:solidFill>
                      <a:schemeClr val="bg1"/>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multiLvlStrRef>
              <c:f>'Epi curve (HAV+Shigella)'!$C$2:$D$17</c:f>
              <c:multiLvlStrCache>
                <c:ptCount val="16"/>
                <c:lvl>
                  <c:pt idx="0">
                    <c:v>Jan</c:v>
                  </c:pt>
                  <c:pt idx="1">
                    <c:v>Feb</c:v>
                  </c:pt>
                  <c:pt idx="2">
                    <c:v>Mar</c:v>
                  </c:pt>
                  <c:pt idx="3">
                    <c:v>Apr</c:v>
                  </c:pt>
                  <c:pt idx="4">
                    <c:v>May</c:v>
                  </c:pt>
                  <c:pt idx="5">
                    <c:v>Jun</c:v>
                  </c:pt>
                  <c:pt idx="6">
                    <c:v>Jul</c:v>
                  </c:pt>
                  <c:pt idx="7">
                    <c:v>Aug</c:v>
                  </c:pt>
                  <c:pt idx="8">
                    <c:v>Sep</c:v>
                  </c:pt>
                  <c:pt idx="9">
                    <c:v>Oct</c:v>
                  </c:pt>
                  <c:pt idx="10">
                    <c:v>Nov</c:v>
                  </c:pt>
                  <c:pt idx="11">
                    <c:v>Dec</c:v>
                  </c:pt>
                  <c:pt idx="12">
                    <c:v>Jan</c:v>
                  </c:pt>
                  <c:pt idx="13">
                    <c:v>Feb</c:v>
                  </c:pt>
                  <c:pt idx="14">
                    <c:v>Mar</c:v>
                  </c:pt>
                  <c:pt idx="15">
                    <c:v>Apr</c:v>
                  </c:pt>
                </c:lvl>
                <c:lvl>
                  <c:pt idx="0">
                    <c:v>2015 </c:v>
                  </c:pt>
                  <c:pt idx="12">
                    <c:v>2016</c:v>
                  </c:pt>
                </c:lvl>
              </c:multiLvlStrCache>
            </c:multiLvlStrRef>
          </c:cat>
          <c:val>
            <c:numRef>
              <c:f>'Epi curve (HAV+Shigella)'!$E$2:$E$17</c:f>
              <c:numCache>
                <c:formatCode>General</c:formatCode>
                <c:ptCount val="16"/>
                <c:pt idx="5">
                  <c:v>2</c:v>
                </c:pt>
                <c:pt idx="6">
                  <c:v>5</c:v>
                </c:pt>
                <c:pt idx="7">
                  <c:v>1</c:v>
                </c:pt>
                <c:pt idx="8">
                  <c:v>7</c:v>
                </c:pt>
                <c:pt idx="9">
                  <c:v>8</c:v>
                </c:pt>
                <c:pt idx="10">
                  <c:v>9</c:v>
                </c:pt>
                <c:pt idx="11">
                  <c:v>17</c:v>
                </c:pt>
                <c:pt idx="12">
                  <c:v>15</c:v>
                </c:pt>
                <c:pt idx="13">
                  <c:v>15</c:v>
                </c:pt>
                <c:pt idx="14">
                  <c:v>55</c:v>
                </c:pt>
                <c:pt idx="15">
                  <c:v>39</c:v>
                </c:pt>
              </c:numCache>
            </c:numRef>
          </c:val>
          <c:extLst xmlns:c16r2="http://schemas.microsoft.com/office/drawing/2015/06/chart">
            <c:ext xmlns:c16="http://schemas.microsoft.com/office/drawing/2014/chart" uri="{C3380CC4-5D6E-409C-BE32-E72D297353CC}">
              <c16:uniqueId val="{00000000-AE60-42C3-AFB3-2CB8FF125DFA}"/>
            </c:ext>
          </c:extLst>
        </c:ser>
        <c:ser>
          <c:idx val="3"/>
          <c:order val="1"/>
          <c:tx>
            <c:strRef>
              <c:f>'Epi curve (HAV+Shigella)'!$F$1</c:f>
              <c:strCache>
                <c:ptCount val="1"/>
                <c:pt idx="0">
                  <c:v>Shigellosis (n=64)</c:v>
                </c:pt>
              </c:strCache>
            </c:strRef>
          </c:tx>
          <c:spPr>
            <a:solidFill>
              <a:srgbClr val="C00000"/>
            </a:solidFill>
            <a:ln>
              <a:solidFill>
                <a:sysClr val="windowText" lastClr="000000"/>
              </a:solidFill>
            </a:ln>
          </c:spPr>
          <c:invertIfNegative val="0"/>
          <c:dLbls>
            <c:spPr>
              <a:noFill/>
              <a:ln>
                <a:noFill/>
              </a:ln>
              <a:effectLst/>
            </c:spPr>
            <c:txPr>
              <a:bodyPr/>
              <a:lstStyle/>
              <a:p>
                <a:pPr>
                  <a:defRPr sz="1600" b="1">
                    <a:solidFill>
                      <a:schemeClr val="bg1"/>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multiLvlStrRef>
              <c:f>'Epi curve (HAV+Shigella)'!$C$2:$D$17</c:f>
              <c:multiLvlStrCache>
                <c:ptCount val="16"/>
                <c:lvl>
                  <c:pt idx="0">
                    <c:v>Jan</c:v>
                  </c:pt>
                  <c:pt idx="1">
                    <c:v>Feb</c:v>
                  </c:pt>
                  <c:pt idx="2">
                    <c:v>Mar</c:v>
                  </c:pt>
                  <c:pt idx="3">
                    <c:v>Apr</c:v>
                  </c:pt>
                  <c:pt idx="4">
                    <c:v>May</c:v>
                  </c:pt>
                  <c:pt idx="5">
                    <c:v>Jun</c:v>
                  </c:pt>
                  <c:pt idx="6">
                    <c:v>Jul</c:v>
                  </c:pt>
                  <c:pt idx="7">
                    <c:v>Aug</c:v>
                  </c:pt>
                  <c:pt idx="8">
                    <c:v>Sep</c:v>
                  </c:pt>
                  <c:pt idx="9">
                    <c:v>Oct</c:v>
                  </c:pt>
                  <c:pt idx="10">
                    <c:v>Nov</c:v>
                  </c:pt>
                  <c:pt idx="11">
                    <c:v>Dec</c:v>
                  </c:pt>
                  <c:pt idx="12">
                    <c:v>Jan</c:v>
                  </c:pt>
                  <c:pt idx="13">
                    <c:v>Feb</c:v>
                  </c:pt>
                  <c:pt idx="14">
                    <c:v>Mar</c:v>
                  </c:pt>
                  <c:pt idx="15">
                    <c:v>Apr</c:v>
                  </c:pt>
                </c:lvl>
                <c:lvl>
                  <c:pt idx="0">
                    <c:v>2015 </c:v>
                  </c:pt>
                  <c:pt idx="12">
                    <c:v>2016</c:v>
                  </c:pt>
                </c:lvl>
              </c:multiLvlStrCache>
            </c:multiLvlStrRef>
          </c:cat>
          <c:val>
            <c:numRef>
              <c:f>'Epi curve (HAV+Shigella)'!$F$2:$F$17</c:f>
              <c:numCache>
                <c:formatCode>General</c:formatCode>
                <c:ptCount val="16"/>
                <c:pt idx="1">
                  <c:v>3</c:v>
                </c:pt>
                <c:pt idx="2">
                  <c:v>2</c:v>
                </c:pt>
                <c:pt idx="3">
                  <c:v>4</c:v>
                </c:pt>
                <c:pt idx="4">
                  <c:v>3</c:v>
                </c:pt>
                <c:pt idx="5">
                  <c:v>2</c:v>
                </c:pt>
                <c:pt idx="6">
                  <c:v>6</c:v>
                </c:pt>
                <c:pt idx="7">
                  <c:v>4</c:v>
                </c:pt>
                <c:pt idx="8">
                  <c:v>7</c:v>
                </c:pt>
                <c:pt idx="9">
                  <c:v>3</c:v>
                </c:pt>
                <c:pt idx="10">
                  <c:v>5</c:v>
                </c:pt>
                <c:pt idx="11">
                  <c:v>3</c:v>
                </c:pt>
                <c:pt idx="12">
                  <c:v>7</c:v>
                </c:pt>
                <c:pt idx="13">
                  <c:v>4</c:v>
                </c:pt>
                <c:pt idx="14">
                  <c:v>7</c:v>
                </c:pt>
                <c:pt idx="15">
                  <c:v>4</c:v>
                </c:pt>
              </c:numCache>
            </c:numRef>
          </c:val>
          <c:extLst xmlns:c16r2="http://schemas.microsoft.com/office/drawing/2015/06/chart">
            <c:ext xmlns:c16="http://schemas.microsoft.com/office/drawing/2014/chart" uri="{C3380CC4-5D6E-409C-BE32-E72D297353CC}">
              <c16:uniqueId val="{00000001-AE60-42C3-AFB3-2CB8FF125DFA}"/>
            </c:ext>
          </c:extLst>
        </c:ser>
        <c:dLbls>
          <c:showLegendKey val="0"/>
          <c:showVal val="0"/>
          <c:showCatName val="0"/>
          <c:showSerName val="0"/>
          <c:showPercent val="0"/>
          <c:showBubbleSize val="0"/>
        </c:dLbls>
        <c:gapWidth val="0"/>
        <c:overlap val="100"/>
        <c:axId val="227950736"/>
        <c:axId val="178655016"/>
      </c:barChart>
      <c:catAx>
        <c:axId val="227950736"/>
        <c:scaling>
          <c:orientation val="minMax"/>
        </c:scaling>
        <c:delete val="0"/>
        <c:axPos val="b"/>
        <c:numFmt formatCode="General" sourceLinked="1"/>
        <c:majorTickMark val="out"/>
        <c:minorTickMark val="none"/>
        <c:tickLblPos val="nextTo"/>
        <c:txPr>
          <a:bodyPr/>
          <a:lstStyle/>
          <a:p>
            <a:pPr>
              <a:defRPr sz="1800"/>
            </a:pPr>
            <a:endParaRPr lang="en-US"/>
          </a:p>
        </c:txPr>
        <c:crossAx val="178655016"/>
        <c:crosses val="autoZero"/>
        <c:auto val="1"/>
        <c:lblAlgn val="ctr"/>
        <c:lblOffset val="100"/>
        <c:tickLblSkip val="2"/>
        <c:tickMarkSkip val="2"/>
        <c:noMultiLvlLbl val="0"/>
      </c:catAx>
      <c:valAx>
        <c:axId val="178655016"/>
        <c:scaling>
          <c:orientation val="minMax"/>
          <c:max val="70"/>
        </c:scaling>
        <c:delete val="0"/>
        <c:axPos val="l"/>
        <c:numFmt formatCode="General" sourceLinked="1"/>
        <c:majorTickMark val="out"/>
        <c:minorTickMark val="none"/>
        <c:tickLblPos val="nextTo"/>
        <c:txPr>
          <a:bodyPr/>
          <a:lstStyle/>
          <a:p>
            <a:pPr>
              <a:defRPr sz="1800"/>
            </a:pPr>
            <a:endParaRPr lang="en-US"/>
          </a:p>
        </c:txPr>
        <c:crossAx val="227950736"/>
        <c:crosses val="autoZero"/>
        <c:crossBetween val="between"/>
        <c:majorUnit val="10"/>
      </c:valAx>
    </c:plotArea>
    <c:legend>
      <c:legendPos val="r"/>
      <c:layout>
        <c:manualLayout>
          <c:xMode val="edge"/>
          <c:yMode val="edge"/>
          <c:x val="9.4304145269442058E-2"/>
          <c:y val="0.12849762724776612"/>
          <c:w val="0.43407826127675436"/>
          <c:h val="0.25604893107115084"/>
        </c:manualLayout>
      </c:layout>
      <c:overlay val="0"/>
      <c:txPr>
        <a:bodyPr/>
        <a:lstStyle/>
        <a:p>
          <a:pPr>
            <a:defRPr sz="2800"/>
          </a:pPr>
          <a:endParaRPr lang="en-US"/>
        </a:p>
      </c:txPr>
    </c:legend>
    <c:plotVisOnly val="1"/>
    <c:dispBlanksAs val="gap"/>
    <c:showDLblsOverMax val="0"/>
  </c:chart>
  <c:txPr>
    <a:bodyPr/>
    <a:lstStyle/>
    <a:p>
      <a:pPr>
        <a:defRPr sz="2000">
          <a:latin typeface="+mn-lt"/>
          <a:ea typeface="標楷體" pitchFamily="65" charset="-120"/>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176388292493733"/>
          <c:y val="0.1144128560200815"/>
          <c:w val="0.77499021263907353"/>
          <c:h val="0.79005178305001611"/>
        </c:manualLayout>
      </c:layout>
      <c:pieChart>
        <c:varyColors val="1"/>
        <c:ser>
          <c:idx val="0"/>
          <c:order val="0"/>
          <c:spPr>
            <a:solidFill>
              <a:srgbClr val="7030A0"/>
            </a:solidFill>
          </c:spPr>
          <c:dPt>
            <c:idx val="1"/>
            <c:bubble3D val="0"/>
            <c:spPr>
              <a:solidFill>
                <a:srgbClr val="FFC000"/>
              </a:solidFill>
            </c:spPr>
            <c:extLst xmlns:c16r2="http://schemas.microsoft.com/office/drawing/2015/06/chart">
              <c:ext xmlns:c16="http://schemas.microsoft.com/office/drawing/2014/chart" uri="{C3380CC4-5D6E-409C-BE32-E72D297353CC}">
                <c16:uniqueId val="{00000001-BDB7-44F8-8F49-F590799C5725}"/>
              </c:ext>
            </c:extLst>
          </c:dPt>
          <c:dPt>
            <c:idx val="2"/>
            <c:bubble3D val="0"/>
            <c:spPr>
              <a:solidFill>
                <a:schemeClr val="accent3"/>
              </a:solidFill>
            </c:spPr>
            <c:extLst xmlns:c16r2="http://schemas.microsoft.com/office/drawing/2015/06/chart">
              <c:ext xmlns:c16="http://schemas.microsoft.com/office/drawing/2014/chart" uri="{C3380CC4-5D6E-409C-BE32-E72D297353CC}">
                <c16:uniqueId val="{00000003-BDB7-44F8-8F49-F590799C5725}"/>
              </c:ext>
            </c:extLst>
          </c:dPt>
          <c:dLbls>
            <c:dLbl>
              <c:idx val="0"/>
              <c:layout>
                <c:manualLayout>
                  <c:x val="-0.13849790072955026"/>
                  <c:y val="-0.24086643243213113"/>
                </c:manualLayout>
              </c:layout>
              <c:spPr/>
              <c:txPr>
                <a:bodyPr/>
                <a:lstStyle/>
                <a:p>
                  <a:pPr>
                    <a:defRPr sz="3600">
                      <a:solidFill>
                        <a:schemeClr val="bg1"/>
                      </a:solidFill>
                    </a:defRPr>
                  </a:pPr>
                  <a:endParaRPr lang="en-US"/>
                </a:p>
              </c:txPr>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4-BDB7-44F8-8F49-F590799C5725}"/>
                </c:ext>
                <c:ext xmlns:c15="http://schemas.microsoft.com/office/drawing/2012/chart" uri="{CE6537A1-D6FC-4f65-9D91-7224C49458BB}"/>
              </c:extLst>
            </c:dLbl>
            <c:dLbl>
              <c:idx val="2"/>
              <c:layout>
                <c:manualLayout>
                  <c:x val="2.754720176107019E-2"/>
                  <c:y val="0.10893623591168751"/>
                </c:manualLayout>
              </c:layout>
              <c:spPr/>
              <c:txPr>
                <a:bodyPr/>
                <a:lstStyle/>
                <a:p>
                  <a:pPr>
                    <a:defRPr sz="1600"/>
                  </a:pPr>
                  <a:endParaRPr lang="en-US"/>
                </a:p>
              </c:txPr>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3-BDB7-44F8-8F49-F590799C5725}"/>
                </c:ext>
                <c:ext xmlns:c15="http://schemas.microsoft.com/office/drawing/2012/chart" uri="{CE6537A1-D6FC-4f65-9D91-7224C49458BB}"/>
              </c:extLst>
            </c:dLbl>
            <c:spPr>
              <a:noFill/>
              <a:ln>
                <a:noFill/>
              </a:ln>
              <a:effectLst/>
            </c:spPr>
            <c:showLegendKey val="0"/>
            <c:showVal val="0"/>
            <c:showCatName val="0"/>
            <c:showSerName val="0"/>
            <c:showPercent val="1"/>
            <c:showBubbleSize val="0"/>
            <c:showLeaderLines val="1"/>
            <c:extLst xmlns:c16r2="http://schemas.microsoft.com/office/drawing/2015/06/chart">
              <c:ext xmlns:c15="http://schemas.microsoft.com/office/drawing/2012/chart" uri="{CE6537A1-D6FC-4f65-9D91-7224C49458BB}"/>
            </c:extLst>
          </c:dLbls>
          <c:cat>
            <c:strRef>
              <c:f>'Epi curve (HAV+Shigella)'!$C$25:$C$27</c:f>
              <c:strCache>
                <c:ptCount val="3"/>
                <c:pt idx="0">
                  <c:v>North</c:v>
                </c:pt>
                <c:pt idx="1">
                  <c:v>Central</c:v>
                </c:pt>
                <c:pt idx="2">
                  <c:v>South</c:v>
                </c:pt>
              </c:strCache>
            </c:strRef>
          </c:cat>
          <c:val>
            <c:numRef>
              <c:f>'Epi curve (HAV+Shigella)'!$D$25:$D$27</c:f>
              <c:numCache>
                <c:formatCode>General</c:formatCode>
                <c:ptCount val="3"/>
                <c:pt idx="0">
                  <c:v>143</c:v>
                </c:pt>
                <c:pt idx="1">
                  <c:v>22</c:v>
                </c:pt>
                <c:pt idx="2">
                  <c:v>8</c:v>
                </c:pt>
              </c:numCache>
            </c:numRef>
          </c:val>
          <c:extLst xmlns:c16r2="http://schemas.microsoft.com/office/drawing/2015/06/chart">
            <c:ext xmlns:c16="http://schemas.microsoft.com/office/drawing/2014/chart" uri="{C3380CC4-5D6E-409C-BE32-E72D297353CC}">
              <c16:uniqueId val="{00000005-BDB7-44F8-8F49-F590799C5725}"/>
            </c:ext>
          </c:extLst>
        </c:ser>
        <c:dLbls>
          <c:showLegendKey val="0"/>
          <c:showVal val="0"/>
          <c:showCatName val="0"/>
          <c:showSerName val="0"/>
          <c:showPercent val="1"/>
          <c:showBubbleSize val="0"/>
          <c:showLeaderLines val="1"/>
        </c:dLbls>
        <c:firstSliceAng val="0"/>
      </c:pieChart>
    </c:plotArea>
    <c:plotVisOnly val="1"/>
    <c:dispBlanksAs val="gap"/>
    <c:showDLblsOverMax val="0"/>
  </c:chart>
  <c:spPr>
    <a:ln>
      <a:noFill/>
    </a:ln>
  </c:spPr>
  <c:txPr>
    <a:bodyPr/>
    <a:lstStyle/>
    <a:p>
      <a:pPr>
        <a:defRPr sz="20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rgbClr val="7030A0"/>
              </a:solidFill>
            </c:spPr>
            <c:extLst xmlns:c16r2="http://schemas.microsoft.com/office/drawing/2015/06/chart">
              <c:ext xmlns:c16="http://schemas.microsoft.com/office/drawing/2014/chart" uri="{C3380CC4-5D6E-409C-BE32-E72D297353CC}">
                <c16:uniqueId val="{00000001-F690-484A-AED7-725AE3D7C01F}"/>
              </c:ext>
            </c:extLst>
          </c:dPt>
          <c:dPt>
            <c:idx val="1"/>
            <c:bubble3D val="0"/>
            <c:spPr>
              <a:solidFill>
                <a:srgbClr val="FFC000"/>
              </a:solidFill>
            </c:spPr>
            <c:extLst xmlns:c16r2="http://schemas.microsoft.com/office/drawing/2015/06/chart">
              <c:ext xmlns:c16="http://schemas.microsoft.com/office/drawing/2014/chart" uri="{C3380CC4-5D6E-409C-BE32-E72D297353CC}">
                <c16:uniqueId val="{00000003-F690-484A-AED7-725AE3D7C01F}"/>
              </c:ext>
            </c:extLst>
          </c:dPt>
          <c:dLbls>
            <c:dLbl>
              <c:idx val="0"/>
              <c:layout>
                <c:manualLayout>
                  <c:x val="-0.10738552197903936"/>
                  <c:y val="-0.24376060110158179"/>
                </c:manualLayout>
              </c:layout>
              <c:spPr/>
              <c:txPr>
                <a:bodyPr/>
                <a:lstStyle/>
                <a:p>
                  <a:pPr>
                    <a:defRPr sz="3600">
                      <a:solidFill>
                        <a:schemeClr val="bg1"/>
                      </a:solidFill>
                    </a:defRPr>
                  </a:pPr>
                  <a:endParaRPr lang="en-US"/>
                </a:p>
              </c:txPr>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1-F690-484A-AED7-725AE3D7C01F}"/>
                </c:ext>
                <c:ext xmlns:c15="http://schemas.microsoft.com/office/drawing/2012/chart" uri="{CE6537A1-D6FC-4f65-9D91-7224C49458BB}"/>
              </c:extLst>
            </c:dLbl>
            <c:dLbl>
              <c:idx val="2"/>
              <c:layout>
                <c:manualLayout>
                  <c:x val="2.1400403657458142E-2"/>
                  <c:y val="0.11844717123167864"/>
                </c:manualLayout>
              </c:layout>
              <c:spPr/>
              <c:txPr>
                <a:bodyPr/>
                <a:lstStyle/>
                <a:p>
                  <a:pPr>
                    <a:defRPr sz="1600"/>
                  </a:pPr>
                  <a:endParaRPr lang="en-US"/>
                </a:p>
              </c:txPr>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4-F690-484A-AED7-725AE3D7C01F}"/>
                </c:ext>
                <c:ext xmlns:c15="http://schemas.microsoft.com/office/drawing/2012/chart" uri="{CE6537A1-D6FC-4f65-9D91-7224C49458BB}"/>
              </c:extLst>
            </c:dLbl>
            <c:spPr>
              <a:noFill/>
              <a:ln>
                <a:noFill/>
              </a:ln>
              <a:effectLst/>
            </c:spPr>
            <c:showLegendKey val="0"/>
            <c:showVal val="0"/>
            <c:showCatName val="0"/>
            <c:showSerName val="0"/>
            <c:showPercent val="1"/>
            <c:showBubbleSize val="0"/>
            <c:showLeaderLines val="1"/>
            <c:extLst xmlns:c16r2="http://schemas.microsoft.com/office/drawing/2015/06/chart">
              <c:ext xmlns:c15="http://schemas.microsoft.com/office/drawing/2012/chart" uri="{CE6537A1-D6FC-4f65-9D91-7224C49458BB}"/>
            </c:extLst>
          </c:dLbls>
          <c:cat>
            <c:strRef>
              <c:f>'Epi curve (HAV+Shigella)'!$A$25:$A$27</c:f>
              <c:strCache>
                <c:ptCount val="3"/>
                <c:pt idx="0">
                  <c:v>North</c:v>
                </c:pt>
                <c:pt idx="1">
                  <c:v>Central</c:v>
                </c:pt>
                <c:pt idx="2">
                  <c:v>South</c:v>
                </c:pt>
              </c:strCache>
            </c:strRef>
          </c:cat>
          <c:val>
            <c:numRef>
              <c:f>'Epi curve (HAV+Shigella)'!$B$25:$B$27</c:f>
              <c:numCache>
                <c:formatCode>0_);[Red]\(0\)</c:formatCode>
                <c:ptCount val="3"/>
                <c:pt idx="0">
                  <c:v>53</c:v>
                </c:pt>
                <c:pt idx="1">
                  <c:v>8</c:v>
                </c:pt>
                <c:pt idx="2">
                  <c:v>3</c:v>
                </c:pt>
              </c:numCache>
            </c:numRef>
          </c:val>
          <c:extLst xmlns:c16r2="http://schemas.microsoft.com/office/drawing/2015/06/chart">
            <c:ext xmlns:c16="http://schemas.microsoft.com/office/drawing/2014/chart" uri="{C3380CC4-5D6E-409C-BE32-E72D297353CC}">
              <c16:uniqueId val="{00000005-F690-484A-AED7-725AE3D7C01F}"/>
            </c:ext>
          </c:extLst>
        </c:ser>
        <c:dLbls>
          <c:showLegendKey val="0"/>
          <c:showVal val="0"/>
          <c:showCatName val="0"/>
          <c:showSerName val="0"/>
          <c:showPercent val="1"/>
          <c:showBubbleSize val="0"/>
          <c:showLeaderLines val="1"/>
        </c:dLbls>
        <c:firstSliceAng val="0"/>
      </c:pieChart>
    </c:plotArea>
    <c:legend>
      <c:legendPos val="r"/>
      <c:layout>
        <c:manualLayout>
          <c:xMode val="edge"/>
          <c:yMode val="edge"/>
          <c:x val="0.60441085249787063"/>
          <c:y val="0.24870548097006656"/>
          <c:w val="0.39558920261064467"/>
          <c:h val="0.53590065615828386"/>
        </c:manualLayout>
      </c:layout>
      <c:overlay val="0"/>
      <c:txPr>
        <a:bodyPr/>
        <a:lstStyle/>
        <a:p>
          <a:pPr>
            <a:defRPr sz="2800" b="1"/>
          </a:pPr>
          <a:endParaRPr lang="en-US"/>
        </a:p>
      </c:txPr>
    </c:legend>
    <c:plotVisOnly val="1"/>
    <c:dispBlanksAs val="gap"/>
    <c:showDLblsOverMax val="0"/>
  </c:chart>
  <c:spPr>
    <a:ln>
      <a:noFill/>
    </a:ln>
  </c:spPr>
  <c:txPr>
    <a:bodyPr/>
    <a:lstStyle/>
    <a:p>
      <a:pPr>
        <a:defRPr sz="20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3600"/>
            </a:pPr>
            <a:r>
              <a:rPr lang="en-US" altLang="en-US" sz="3600" dirty="0">
                <a:solidFill>
                  <a:schemeClr val="bg1"/>
                </a:solidFill>
              </a:rPr>
              <a:t>Male</a:t>
            </a:r>
          </a:p>
        </c:rich>
      </c:tx>
      <c:layout>
        <c:manualLayout>
          <c:xMode val="edge"/>
          <c:yMode val="edge"/>
          <c:x val="0.39388080578272372"/>
          <c:y val="0.4553735645215744"/>
        </c:manualLayout>
      </c:layout>
      <c:overlay val="0"/>
    </c:title>
    <c:autoTitleDeleted val="0"/>
    <c:plotArea>
      <c:layout/>
      <c:pieChart>
        <c:varyColors val="1"/>
        <c:ser>
          <c:idx val="0"/>
          <c:order val="0"/>
          <c:tx>
            <c:strRef>
              <c:f>'Epi curve (HAV+Shigella)'!$A$33</c:f>
              <c:strCache>
                <c:ptCount val="1"/>
                <c:pt idx="0">
                  <c:v>Male</c:v>
                </c:pt>
              </c:strCache>
            </c:strRef>
          </c:tx>
          <c:spPr>
            <a:solidFill>
              <a:srgbClr val="7030A0"/>
            </a:solidFill>
          </c:spPr>
          <c:dLbls>
            <c:dLbl>
              <c:idx val="0"/>
              <c:spPr/>
              <c:txPr>
                <a:bodyPr/>
                <a:lstStyle/>
                <a:p>
                  <a:pPr>
                    <a:defRPr sz="2400">
                      <a:solidFill>
                        <a:schemeClr val="bg1"/>
                      </a:solidFill>
                    </a:defRPr>
                  </a:pPr>
                  <a:endParaRPr lang="en-US"/>
                </a:p>
              </c:txPr>
              <c:showLegendKey val="0"/>
              <c:showVal val="0"/>
              <c:showCatName val="0"/>
              <c:showSerName val="0"/>
              <c:showPercent val="1"/>
              <c:showBubbleSize val="0"/>
            </c:dLbl>
            <c:spPr>
              <a:noFill/>
              <a:ln>
                <a:noFill/>
              </a:ln>
              <a:effectLst/>
            </c:spPr>
            <c:showLegendKey val="0"/>
            <c:showVal val="0"/>
            <c:showCatName val="0"/>
            <c:showSerName val="0"/>
            <c:showPercent val="1"/>
            <c:showBubbleSize val="0"/>
            <c:showLeaderLines val="1"/>
            <c:extLst xmlns:c16r2="http://schemas.microsoft.com/office/drawing/2015/06/chart">
              <c:ext xmlns:c15="http://schemas.microsoft.com/office/drawing/2012/chart" uri="{CE6537A1-D6FC-4f65-9D91-7224C49458BB}"/>
            </c:extLst>
          </c:dLbls>
          <c:val>
            <c:numRef>
              <c:f>'Epi curve (HAV+Shigella)'!$B$33</c:f>
              <c:numCache>
                <c:formatCode>0%</c:formatCode>
                <c:ptCount val="1"/>
                <c:pt idx="0">
                  <c:v>1</c:v>
                </c:pt>
              </c:numCache>
            </c:numRef>
          </c:val>
          <c:extLst xmlns:c16r2="http://schemas.microsoft.com/office/drawing/2015/06/chart">
            <c:ext xmlns:c16="http://schemas.microsoft.com/office/drawing/2014/chart" uri="{C3380CC4-5D6E-409C-BE32-E72D297353CC}">
              <c16:uniqueId val="{00000001-0B62-436A-85C3-A8DF17DB3BBB}"/>
            </c:ext>
          </c:extLst>
        </c:ser>
        <c:dLbls>
          <c:showLegendKey val="0"/>
          <c:showVal val="0"/>
          <c:showCatName val="0"/>
          <c:showSerName val="0"/>
          <c:showPercent val="1"/>
          <c:showBubbleSize val="0"/>
          <c:showLeaderLines val="1"/>
        </c:dLbls>
        <c:firstSliceAng val="0"/>
      </c:pieChart>
    </c:plotArea>
    <c:plotVisOnly val="1"/>
    <c:dispBlanksAs val="gap"/>
    <c:showDLblsOverMax val="0"/>
  </c:chart>
  <c:txPr>
    <a:bodyPr/>
    <a:lstStyle/>
    <a:p>
      <a:pPr>
        <a:defRPr sz="2000"/>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dPt>
            <c:idx val="0"/>
            <c:bubble3D val="0"/>
            <c:spPr>
              <a:solidFill>
                <a:srgbClr val="7030A0"/>
              </a:solidFill>
            </c:spPr>
            <c:extLst xmlns:c16r2="http://schemas.microsoft.com/office/drawing/2015/06/chart">
              <c:ext xmlns:c16="http://schemas.microsoft.com/office/drawing/2014/chart" uri="{C3380CC4-5D6E-409C-BE32-E72D297353CC}">
                <c16:uniqueId val="{00000001-E9EF-4836-B7DF-B2C401FBFD5A}"/>
              </c:ext>
            </c:extLst>
          </c:dPt>
          <c:dPt>
            <c:idx val="1"/>
            <c:bubble3D val="0"/>
            <c:spPr>
              <a:solidFill>
                <a:srgbClr val="FFC000"/>
              </a:solidFill>
            </c:spPr>
            <c:extLst xmlns:c16r2="http://schemas.microsoft.com/office/drawing/2015/06/chart">
              <c:ext xmlns:c16="http://schemas.microsoft.com/office/drawing/2014/chart" uri="{C3380CC4-5D6E-409C-BE32-E72D297353CC}">
                <c16:uniqueId val="{00000003-E9EF-4836-B7DF-B2C401FBFD5A}"/>
              </c:ext>
            </c:extLst>
          </c:dPt>
          <c:dLbls>
            <c:dLbl>
              <c:idx val="0"/>
              <c:layout>
                <c:manualLayout>
                  <c:x val="-0.21623447069116361"/>
                  <c:y val="-0.10420093321668125"/>
                </c:manualLayout>
              </c:layout>
              <c:spPr/>
              <c:txPr>
                <a:bodyPr/>
                <a:lstStyle/>
                <a:p>
                  <a:pPr>
                    <a:defRPr sz="3900">
                      <a:solidFill>
                        <a:schemeClr val="bg1"/>
                      </a:solidFill>
                    </a:defRPr>
                  </a:pPr>
                  <a:endParaRPr lang="en-US"/>
                </a:p>
              </c:txPr>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1-E9EF-4836-B7DF-B2C401FBFD5A}"/>
                </c:ext>
                <c:ext xmlns:c15="http://schemas.microsoft.com/office/drawing/2012/chart" uri="{CE6537A1-D6FC-4f65-9D91-7224C49458BB}"/>
              </c:extLst>
            </c:dLbl>
            <c:dLbl>
              <c:idx val="1"/>
              <c:layout>
                <c:manualLayout>
                  <c:x val="0.19060400262467192"/>
                  <c:y val="-3.6687080781568969E-3"/>
                </c:manualLayout>
              </c:layout>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3-E9EF-4836-B7DF-B2C401FBFD5A}"/>
                </c:ext>
                <c:ext xmlns:c15="http://schemas.microsoft.com/office/drawing/2012/chart" uri="{CE6537A1-D6FC-4f65-9D91-7224C49458BB}"/>
              </c:extLst>
            </c:dLbl>
            <c:spPr>
              <a:noFill/>
              <a:ln>
                <a:noFill/>
              </a:ln>
              <a:effectLst/>
            </c:spPr>
            <c:showLegendKey val="0"/>
            <c:showVal val="0"/>
            <c:showCatName val="0"/>
            <c:showSerName val="0"/>
            <c:showPercent val="1"/>
            <c:showBubbleSize val="0"/>
            <c:showLeaderLines val="1"/>
            <c:extLst xmlns:c16r2="http://schemas.microsoft.com/office/drawing/2015/06/chart">
              <c:ext xmlns:c15="http://schemas.microsoft.com/office/drawing/2012/chart" uri="{CE6537A1-D6FC-4f65-9D91-7224C49458BB}"/>
            </c:extLst>
          </c:dLbls>
          <c:cat>
            <c:strRef>
              <c:f>'Epi curve (HAV+Shigella)'!$A$37:$A$39</c:f>
              <c:strCache>
                <c:ptCount val="3"/>
                <c:pt idx="0">
                  <c:v>19-30</c:v>
                </c:pt>
                <c:pt idx="1">
                  <c:v>31-40</c:v>
                </c:pt>
                <c:pt idx="2">
                  <c:v>41-50</c:v>
                </c:pt>
              </c:strCache>
            </c:strRef>
          </c:cat>
          <c:val>
            <c:numRef>
              <c:f>'Epi curve (HAV+Shigella)'!$B$37:$B$39</c:f>
              <c:numCache>
                <c:formatCode>General</c:formatCode>
                <c:ptCount val="3"/>
                <c:pt idx="0">
                  <c:v>37</c:v>
                </c:pt>
                <c:pt idx="1">
                  <c:v>22</c:v>
                </c:pt>
                <c:pt idx="2">
                  <c:v>5</c:v>
                </c:pt>
              </c:numCache>
            </c:numRef>
          </c:val>
          <c:extLst xmlns:c16r2="http://schemas.microsoft.com/office/drawing/2015/06/chart">
            <c:ext xmlns:c16="http://schemas.microsoft.com/office/drawing/2014/chart" uri="{C3380CC4-5D6E-409C-BE32-E72D297353CC}">
              <c16:uniqueId val="{00000004-E9EF-4836-B7DF-B2C401FBFD5A}"/>
            </c:ext>
          </c:extLst>
        </c:ser>
        <c:dLbls>
          <c:showLegendKey val="0"/>
          <c:showVal val="0"/>
          <c:showCatName val="0"/>
          <c:showSerName val="0"/>
          <c:showPercent val="1"/>
          <c:showBubbleSize val="0"/>
          <c:showLeaderLines val="1"/>
        </c:dLbls>
        <c:firstSliceAng val="0"/>
      </c:pieChart>
    </c:plotArea>
    <c:legend>
      <c:legendPos val="r"/>
      <c:layout>
        <c:manualLayout>
          <c:xMode val="edge"/>
          <c:yMode val="edge"/>
          <c:x val="0.58711482939632542"/>
          <c:y val="0.30436934966462525"/>
          <c:w val="0.30177405949256342"/>
          <c:h val="0.49774241761446486"/>
        </c:manualLayout>
      </c:layout>
      <c:overlay val="0"/>
      <c:txPr>
        <a:bodyPr/>
        <a:lstStyle/>
        <a:p>
          <a:pPr>
            <a:defRPr sz="2800" b="1"/>
          </a:pPr>
          <a:endParaRPr lang="en-US"/>
        </a:p>
      </c:txPr>
    </c:legend>
    <c:plotVisOnly val="1"/>
    <c:dispBlanksAs val="gap"/>
    <c:showDLblsOverMax val="0"/>
  </c:chart>
  <c:txPr>
    <a:bodyPr/>
    <a:lstStyle/>
    <a:p>
      <a:pPr>
        <a:defRPr sz="2000"/>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3600"/>
            </a:pPr>
            <a:r>
              <a:rPr lang="en-US" altLang="en-US" sz="3600" dirty="0">
                <a:solidFill>
                  <a:schemeClr val="bg1"/>
                </a:solidFill>
              </a:rPr>
              <a:t>Male</a:t>
            </a:r>
          </a:p>
        </c:rich>
      </c:tx>
      <c:layout>
        <c:manualLayout>
          <c:xMode val="edge"/>
          <c:yMode val="edge"/>
          <c:x val="0.39388080578272372"/>
          <c:y val="0.4553735645215744"/>
        </c:manualLayout>
      </c:layout>
      <c:overlay val="0"/>
    </c:title>
    <c:autoTitleDeleted val="0"/>
    <c:plotArea>
      <c:layout/>
      <c:pieChart>
        <c:varyColors val="1"/>
        <c:ser>
          <c:idx val="0"/>
          <c:order val="0"/>
          <c:tx>
            <c:strRef>
              <c:f>'Epi curve (HAV+Shigella)'!$A$33</c:f>
              <c:strCache>
                <c:ptCount val="1"/>
                <c:pt idx="0">
                  <c:v>Male</c:v>
                </c:pt>
              </c:strCache>
            </c:strRef>
          </c:tx>
          <c:spPr>
            <a:solidFill>
              <a:srgbClr val="7030A0"/>
            </a:solidFill>
          </c:spPr>
          <c:dLbls>
            <c:dLbl>
              <c:idx val="0"/>
              <c:spPr/>
              <c:txPr>
                <a:bodyPr/>
                <a:lstStyle/>
                <a:p>
                  <a:pPr>
                    <a:defRPr sz="2400">
                      <a:solidFill>
                        <a:schemeClr val="bg1"/>
                      </a:solidFill>
                    </a:defRPr>
                  </a:pPr>
                  <a:endParaRPr lang="en-US"/>
                </a:p>
              </c:txPr>
              <c:showLegendKey val="0"/>
              <c:showVal val="0"/>
              <c:showCatName val="0"/>
              <c:showSerName val="0"/>
              <c:showPercent val="1"/>
              <c:showBubbleSize val="0"/>
            </c:dLbl>
            <c:spPr>
              <a:noFill/>
              <a:ln>
                <a:noFill/>
              </a:ln>
              <a:effectLst/>
            </c:spPr>
            <c:showLegendKey val="0"/>
            <c:showVal val="0"/>
            <c:showCatName val="0"/>
            <c:showSerName val="0"/>
            <c:showPercent val="1"/>
            <c:showBubbleSize val="0"/>
            <c:showLeaderLines val="1"/>
            <c:extLst xmlns:c16r2="http://schemas.microsoft.com/office/drawing/2015/06/chart">
              <c:ext xmlns:c15="http://schemas.microsoft.com/office/drawing/2012/chart" uri="{CE6537A1-D6FC-4f65-9D91-7224C49458BB}"/>
            </c:extLst>
          </c:dLbls>
          <c:val>
            <c:numRef>
              <c:f>'Epi curve (HAV+Shigella)'!$B$33</c:f>
              <c:numCache>
                <c:formatCode>0%</c:formatCode>
                <c:ptCount val="1"/>
                <c:pt idx="0">
                  <c:v>1</c:v>
                </c:pt>
              </c:numCache>
            </c:numRef>
          </c:val>
          <c:extLst xmlns:c16r2="http://schemas.microsoft.com/office/drawing/2015/06/chart">
            <c:ext xmlns:c16="http://schemas.microsoft.com/office/drawing/2014/chart" uri="{C3380CC4-5D6E-409C-BE32-E72D297353CC}">
              <c16:uniqueId val="{00000001-F41A-4AAD-9A2E-57144407FE58}"/>
            </c:ext>
          </c:extLst>
        </c:ser>
        <c:dLbls>
          <c:showLegendKey val="0"/>
          <c:showVal val="0"/>
          <c:showCatName val="0"/>
          <c:showSerName val="0"/>
          <c:showPercent val="1"/>
          <c:showBubbleSize val="0"/>
          <c:showLeaderLines val="1"/>
        </c:dLbls>
        <c:firstSliceAng val="0"/>
      </c:pieChart>
    </c:plotArea>
    <c:plotVisOnly val="1"/>
    <c:dispBlanksAs val="gap"/>
    <c:showDLblsOverMax val="0"/>
  </c:chart>
  <c:txPr>
    <a:bodyPr/>
    <a:lstStyle/>
    <a:p>
      <a:pPr>
        <a:defRPr sz="2000"/>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dPt>
            <c:idx val="0"/>
            <c:bubble3D val="0"/>
            <c:spPr>
              <a:solidFill>
                <a:srgbClr val="7030A0"/>
              </a:solidFill>
            </c:spPr>
            <c:extLst xmlns:c16r2="http://schemas.microsoft.com/office/drawing/2015/06/chart">
              <c:ext xmlns:c16="http://schemas.microsoft.com/office/drawing/2014/chart" uri="{C3380CC4-5D6E-409C-BE32-E72D297353CC}">
                <c16:uniqueId val="{00000001-1278-4574-8C04-627CADE71623}"/>
              </c:ext>
            </c:extLst>
          </c:dPt>
          <c:dPt>
            <c:idx val="1"/>
            <c:bubble3D val="0"/>
            <c:spPr>
              <a:solidFill>
                <a:srgbClr val="FFC000"/>
              </a:solidFill>
            </c:spPr>
            <c:extLst xmlns:c16r2="http://schemas.microsoft.com/office/drawing/2015/06/chart">
              <c:ext xmlns:c16="http://schemas.microsoft.com/office/drawing/2014/chart" uri="{C3380CC4-5D6E-409C-BE32-E72D297353CC}">
                <c16:uniqueId val="{00000003-1278-4574-8C04-627CADE71623}"/>
              </c:ext>
            </c:extLst>
          </c:dPt>
          <c:dLbls>
            <c:dLbl>
              <c:idx val="0"/>
              <c:layout>
                <c:manualLayout>
                  <c:x val="-0.23436241610738254"/>
                  <c:y val="2.4872411781860599E-3"/>
                </c:manualLayout>
              </c:layout>
              <c:spPr/>
              <c:txPr>
                <a:bodyPr/>
                <a:lstStyle/>
                <a:p>
                  <a:pPr>
                    <a:defRPr sz="3600">
                      <a:solidFill>
                        <a:schemeClr val="bg1"/>
                      </a:solidFill>
                    </a:defRPr>
                  </a:pPr>
                  <a:endParaRPr lang="en-US"/>
                </a:p>
              </c:txPr>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1-1278-4574-8C04-627CADE71623}"/>
                </c:ext>
                <c:ext xmlns:c15="http://schemas.microsoft.com/office/drawing/2012/chart" uri="{CE6537A1-D6FC-4f65-9D91-7224C49458BB}"/>
              </c:extLst>
            </c:dLbl>
            <c:dLbl>
              <c:idx val="1"/>
              <c:layout>
                <c:manualLayout>
                  <c:x val="0.21685673518998044"/>
                  <c:y val="-3.6556576261300669E-2"/>
                </c:manualLayout>
              </c:layout>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3-1278-4574-8C04-627CADE71623}"/>
                </c:ext>
                <c:ext xmlns:c15="http://schemas.microsoft.com/office/drawing/2012/chart" uri="{CE6537A1-D6FC-4f65-9D91-7224C49458BB}"/>
              </c:extLst>
            </c:dLbl>
            <c:spPr>
              <a:noFill/>
              <a:ln>
                <a:noFill/>
              </a:ln>
              <a:effectLst/>
            </c:spPr>
            <c:showLegendKey val="0"/>
            <c:showVal val="0"/>
            <c:showCatName val="0"/>
            <c:showSerName val="0"/>
            <c:showPercent val="1"/>
            <c:showBubbleSize val="0"/>
            <c:showLeaderLines val="1"/>
            <c:extLst xmlns:c16r2="http://schemas.microsoft.com/office/drawing/2015/06/chart">
              <c:ext xmlns:c15="http://schemas.microsoft.com/office/drawing/2012/chart" uri="{CE6537A1-D6FC-4f65-9D91-7224C49458BB}"/>
            </c:extLst>
          </c:dLbls>
          <c:cat>
            <c:strRef>
              <c:f>'Epi curve (HAV+Shigella)'!$A$37:$A$39</c:f>
              <c:strCache>
                <c:ptCount val="3"/>
                <c:pt idx="0">
                  <c:v>19-30</c:v>
                </c:pt>
                <c:pt idx="1">
                  <c:v>31-40</c:v>
                </c:pt>
                <c:pt idx="2">
                  <c:v>41-50</c:v>
                </c:pt>
              </c:strCache>
            </c:strRef>
          </c:cat>
          <c:val>
            <c:numRef>
              <c:f>'Epi curve (HAV+Shigella)'!$C$37:$C$39</c:f>
              <c:numCache>
                <c:formatCode>General</c:formatCode>
                <c:ptCount val="3"/>
                <c:pt idx="0">
                  <c:v>90</c:v>
                </c:pt>
                <c:pt idx="1">
                  <c:v>69</c:v>
                </c:pt>
                <c:pt idx="2">
                  <c:v>14</c:v>
                </c:pt>
              </c:numCache>
            </c:numRef>
          </c:val>
          <c:extLst xmlns:c16r2="http://schemas.microsoft.com/office/drawing/2015/06/chart">
            <c:ext xmlns:c16="http://schemas.microsoft.com/office/drawing/2014/chart" uri="{C3380CC4-5D6E-409C-BE32-E72D297353CC}">
              <c16:uniqueId val="{00000004-1278-4574-8C04-627CADE71623}"/>
            </c:ext>
          </c:extLst>
        </c:ser>
        <c:dLbls>
          <c:showLegendKey val="0"/>
          <c:showVal val="0"/>
          <c:showCatName val="0"/>
          <c:showSerName val="0"/>
          <c:showPercent val="1"/>
          <c:showBubbleSize val="0"/>
          <c:showLeaderLines val="1"/>
        </c:dLbls>
        <c:firstSliceAng val="0"/>
      </c:pieChart>
    </c:plotArea>
    <c:plotVisOnly val="1"/>
    <c:dispBlanksAs val="gap"/>
    <c:showDLblsOverMax val="0"/>
  </c:chart>
  <c:txPr>
    <a:bodyPr/>
    <a:lstStyle/>
    <a:p>
      <a:pPr>
        <a:defRPr sz="2000"/>
      </a:pPr>
      <a:endParaRPr lang="en-US"/>
    </a:p>
  </c:txPr>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F6919DA-E327-44F6-8867-F058FCBD94F6}" type="datetimeFigureOut">
              <a:rPr lang="zh-TW" altLang="en-US" smtClean="0"/>
              <a:t>2018/7/26</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8BF9D5A-022F-4130-B30E-B428D00C46F0}" type="slidenum">
              <a:rPr lang="zh-TW" altLang="en-US" smtClean="0"/>
              <a:t>‹#›</a:t>
            </a:fld>
            <a:endParaRPr lang="zh-TW" altLang="en-US"/>
          </a:p>
        </p:txBody>
      </p:sp>
    </p:spTree>
    <p:extLst>
      <p:ext uri="{BB962C8B-B14F-4D97-AF65-F5344CB8AC3E}">
        <p14:creationId xmlns:p14="http://schemas.microsoft.com/office/powerpoint/2010/main" val="23092663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BC9194-A007-4E22-B8E5-D324E5A27A5F}" type="slidenum">
              <a:rPr lang="en-GB">
                <a:solidFill>
                  <a:prstClr val="black"/>
                </a:solidFill>
              </a:rPr>
              <a:pPr/>
              <a:t>2</a:t>
            </a:fld>
            <a:endParaRPr lang="en-GB">
              <a:solidFill>
                <a:prstClr val="black"/>
              </a:solidFill>
            </a:endParaRPr>
          </a:p>
        </p:txBody>
      </p:sp>
      <p:sp>
        <p:nvSpPr>
          <p:cNvPr id="1014786" name="Rectangle 2"/>
          <p:cNvSpPr>
            <a:spLocks noGrp="1" noRot="1" noChangeAspect="1" noChangeArrowheads="1" noTextEdit="1"/>
          </p:cNvSpPr>
          <p:nvPr>
            <p:ph type="sldImg"/>
          </p:nvPr>
        </p:nvSpPr>
        <p:spPr>
          <a:ln/>
        </p:spPr>
      </p:sp>
      <p:sp>
        <p:nvSpPr>
          <p:cNvPr id="1014787" name="Rectangle 3"/>
          <p:cNvSpPr>
            <a:spLocks noGrp="1" noChangeArrowheads="1"/>
          </p:cNvSpPr>
          <p:nvPr>
            <p:ph type="body" idx="1"/>
          </p:nvPr>
        </p:nvSpPr>
        <p:spPr/>
        <p:txBody>
          <a:bodyPr/>
          <a:lstStyle/>
          <a:p>
            <a:endParaRPr lang="en-GB" dirty="0"/>
          </a:p>
        </p:txBody>
      </p:sp>
    </p:spTree>
    <p:extLst>
      <p:ext uri="{BB962C8B-B14F-4D97-AF65-F5344CB8AC3E}">
        <p14:creationId xmlns:p14="http://schemas.microsoft.com/office/powerpoint/2010/main" val="6858966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BC9194-A007-4E22-B8E5-D324E5A27A5F}" type="slidenum">
              <a:rPr lang="en-GB">
                <a:solidFill>
                  <a:prstClr val="black"/>
                </a:solidFill>
              </a:rPr>
              <a:pPr/>
              <a:t>14</a:t>
            </a:fld>
            <a:endParaRPr lang="en-GB">
              <a:solidFill>
                <a:prstClr val="black"/>
              </a:solidFill>
            </a:endParaRPr>
          </a:p>
        </p:txBody>
      </p:sp>
      <p:sp>
        <p:nvSpPr>
          <p:cNvPr id="1014786" name="Rectangle 2"/>
          <p:cNvSpPr>
            <a:spLocks noGrp="1" noRot="1" noChangeAspect="1" noChangeArrowheads="1" noTextEdit="1"/>
          </p:cNvSpPr>
          <p:nvPr>
            <p:ph type="sldImg"/>
          </p:nvPr>
        </p:nvSpPr>
        <p:spPr>
          <a:ln/>
        </p:spPr>
      </p:sp>
      <p:sp>
        <p:nvSpPr>
          <p:cNvPr id="1014787" name="Rectangle 3"/>
          <p:cNvSpPr>
            <a:spLocks noGrp="1" noChangeArrowheads="1"/>
          </p:cNvSpPr>
          <p:nvPr>
            <p:ph type="body" idx="1"/>
          </p:nvPr>
        </p:nvSpPr>
        <p:spPr/>
        <p:txBody>
          <a:bodyPr/>
          <a:lstStyle/>
          <a:p>
            <a:endParaRPr lang="en-GB" dirty="0"/>
          </a:p>
        </p:txBody>
      </p:sp>
    </p:spTree>
    <p:extLst>
      <p:ext uri="{BB962C8B-B14F-4D97-AF65-F5344CB8AC3E}">
        <p14:creationId xmlns:p14="http://schemas.microsoft.com/office/powerpoint/2010/main" val="13124257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BC9194-A007-4E22-B8E5-D324E5A27A5F}" type="slidenum">
              <a:rPr lang="en-GB">
                <a:solidFill>
                  <a:prstClr val="black"/>
                </a:solidFill>
              </a:rPr>
              <a:pPr/>
              <a:t>15</a:t>
            </a:fld>
            <a:endParaRPr lang="en-GB">
              <a:solidFill>
                <a:prstClr val="black"/>
              </a:solidFill>
            </a:endParaRPr>
          </a:p>
        </p:txBody>
      </p:sp>
      <p:sp>
        <p:nvSpPr>
          <p:cNvPr id="1014786" name="Rectangle 2"/>
          <p:cNvSpPr>
            <a:spLocks noGrp="1" noRot="1" noChangeAspect="1" noChangeArrowheads="1" noTextEdit="1"/>
          </p:cNvSpPr>
          <p:nvPr>
            <p:ph type="sldImg"/>
          </p:nvPr>
        </p:nvSpPr>
        <p:spPr>
          <a:ln/>
        </p:spPr>
      </p:sp>
      <p:sp>
        <p:nvSpPr>
          <p:cNvPr id="1014787" name="Rectangle 3"/>
          <p:cNvSpPr>
            <a:spLocks noGrp="1" noChangeArrowheads="1"/>
          </p:cNvSpPr>
          <p:nvPr>
            <p:ph type="body" idx="1"/>
          </p:nvPr>
        </p:nvSpPr>
        <p:spPr/>
        <p:txBody>
          <a:bodyPr/>
          <a:lstStyle/>
          <a:p>
            <a:endParaRPr lang="en-GB" dirty="0"/>
          </a:p>
        </p:txBody>
      </p:sp>
    </p:spTree>
    <p:extLst>
      <p:ext uri="{BB962C8B-B14F-4D97-AF65-F5344CB8AC3E}">
        <p14:creationId xmlns:p14="http://schemas.microsoft.com/office/powerpoint/2010/main" val="16950601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BC9194-A007-4E22-B8E5-D324E5A27A5F}" type="slidenum">
              <a:rPr lang="en-GB">
                <a:solidFill>
                  <a:prstClr val="black"/>
                </a:solidFill>
              </a:rPr>
              <a:pPr/>
              <a:t>18</a:t>
            </a:fld>
            <a:endParaRPr lang="en-GB">
              <a:solidFill>
                <a:prstClr val="black"/>
              </a:solidFill>
            </a:endParaRPr>
          </a:p>
        </p:txBody>
      </p:sp>
      <p:sp>
        <p:nvSpPr>
          <p:cNvPr id="1014786" name="Rectangle 2"/>
          <p:cNvSpPr>
            <a:spLocks noGrp="1" noRot="1" noChangeAspect="1" noChangeArrowheads="1" noTextEdit="1"/>
          </p:cNvSpPr>
          <p:nvPr>
            <p:ph type="sldImg"/>
          </p:nvPr>
        </p:nvSpPr>
        <p:spPr>
          <a:ln/>
        </p:spPr>
      </p:sp>
      <p:sp>
        <p:nvSpPr>
          <p:cNvPr id="1014787" name="Rectangle 3"/>
          <p:cNvSpPr>
            <a:spLocks noGrp="1" noChangeArrowheads="1"/>
          </p:cNvSpPr>
          <p:nvPr>
            <p:ph type="body" idx="1"/>
          </p:nvPr>
        </p:nvSpPr>
        <p:spPr/>
        <p:txBody>
          <a:bodyPr/>
          <a:lstStyle/>
          <a:p>
            <a:endParaRPr lang="en-GB" dirty="0"/>
          </a:p>
        </p:txBody>
      </p:sp>
    </p:spTree>
    <p:extLst>
      <p:ext uri="{BB962C8B-B14F-4D97-AF65-F5344CB8AC3E}">
        <p14:creationId xmlns:p14="http://schemas.microsoft.com/office/powerpoint/2010/main" val="29056678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BC9194-A007-4E22-B8E5-D324E5A27A5F}" type="slidenum">
              <a:rPr lang="en-GB">
                <a:solidFill>
                  <a:prstClr val="black"/>
                </a:solidFill>
              </a:rPr>
              <a:pPr/>
              <a:t>19</a:t>
            </a:fld>
            <a:endParaRPr lang="en-GB">
              <a:solidFill>
                <a:prstClr val="black"/>
              </a:solidFill>
            </a:endParaRPr>
          </a:p>
        </p:txBody>
      </p:sp>
      <p:sp>
        <p:nvSpPr>
          <p:cNvPr id="1014786" name="Rectangle 2"/>
          <p:cNvSpPr>
            <a:spLocks noGrp="1" noRot="1" noChangeAspect="1" noChangeArrowheads="1" noTextEdit="1"/>
          </p:cNvSpPr>
          <p:nvPr>
            <p:ph type="sldImg"/>
          </p:nvPr>
        </p:nvSpPr>
        <p:spPr>
          <a:ln/>
        </p:spPr>
      </p:sp>
      <p:sp>
        <p:nvSpPr>
          <p:cNvPr id="1014787" name="Rectangle 3"/>
          <p:cNvSpPr>
            <a:spLocks noGrp="1" noChangeArrowheads="1"/>
          </p:cNvSpPr>
          <p:nvPr>
            <p:ph type="body" idx="1"/>
          </p:nvPr>
        </p:nvSpPr>
        <p:spPr/>
        <p:txBody>
          <a:bodyPr/>
          <a:lstStyle/>
          <a:p>
            <a:endParaRPr lang="en-GB" dirty="0"/>
          </a:p>
        </p:txBody>
      </p:sp>
    </p:spTree>
    <p:extLst>
      <p:ext uri="{BB962C8B-B14F-4D97-AF65-F5344CB8AC3E}">
        <p14:creationId xmlns:p14="http://schemas.microsoft.com/office/powerpoint/2010/main" val="20324645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800" dirty="0"/>
              <a:t>This graph shows the trend of shigellosis and acute </a:t>
            </a:r>
            <a:r>
              <a:rPr lang="en-US" altLang="zh-TW" sz="1800" dirty="0" err="1"/>
              <a:t>hep</a:t>
            </a:r>
            <a:r>
              <a:rPr lang="en-US" altLang="zh-TW" sz="1800" dirty="0"/>
              <a:t> A cases among HIV-infected adults since 2015. By the end of this April, 64 cases of shigellosis and 173 cases of </a:t>
            </a:r>
            <a:r>
              <a:rPr lang="en-US" altLang="zh-TW" sz="1800" dirty="0" err="1"/>
              <a:t>hep</a:t>
            </a:r>
            <a:r>
              <a:rPr lang="en-US" altLang="zh-TW" sz="1800" dirty="0"/>
              <a:t> A have been reported, whereas less than 5 of each were reported before 2015. The outbreaks are still ongoing.</a:t>
            </a:r>
            <a:endParaRPr lang="zh-TW" altLang="en-US" sz="1800" dirty="0"/>
          </a:p>
        </p:txBody>
      </p:sp>
      <p:sp>
        <p:nvSpPr>
          <p:cNvPr id="4" name="投影片編號版面配置區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3A3C30-B33F-422E-A1C7-C5509D4A6616}" type="slidenum">
              <a:rPr kumimoji="0" lang="zh-TW" altLang="en-US" sz="1200" b="0" i="0" u="none" strike="noStrike" kern="1200" cap="none" spc="0" normalizeH="0" baseline="0" noProof="0" smtClean="0">
                <a:ln>
                  <a:noFill/>
                </a:ln>
                <a:solidFill>
                  <a:prstClr val="black"/>
                </a:solidFill>
                <a:effectLst/>
                <a:uLnTx/>
                <a:uFillTx/>
                <a:latin typeface="Calibri"/>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TW" altLang="en-US" sz="1200" b="0" i="0" u="none" strike="noStrike" kern="1200" cap="none" spc="0" normalizeH="0" baseline="0" noProof="0">
              <a:ln>
                <a:noFill/>
              </a:ln>
              <a:solidFill>
                <a:prstClr val="black"/>
              </a:solidFill>
              <a:effectLst/>
              <a:uLnTx/>
              <a:uFillTx/>
              <a:latin typeface="Calibri"/>
              <a:ea typeface="新細明體" panose="02020500000000000000" pitchFamily="18" charset="-120"/>
              <a:cs typeface="+mn-cs"/>
            </a:endParaRPr>
          </a:p>
        </p:txBody>
      </p:sp>
    </p:spTree>
    <p:extLst>
      <p:ext uri="{BB962C8B-B14F-4D97-AF65-F5344CB8AC3E}">
        <p14:creationId xmlns:p14="http://schemas.microsoft.com/office/powerpoint/2010/main" val="738128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800" dirty="0"/>
              <a:t>The </a:t>
            </a:r>
            <a:r>
              <a:rPr lang="en-US" altLang="zh-TW" sz="1800" dirty="0" err="1"/>
              <a:t>hep</a:t>
            </a:r>
            <a:r>
              <a:rPr lang="en-US" altLang="zh-TW" sz="1800" dirty="0"/>
              <a:t> A and shigellosis cases were very similar in geographic areas, sex, and age. The vast majority lived in north Taiwan, mainly in the Taipei metro area. All were male and mostly young MSM at the age of 19 to 30.</a:t>
            </a:r>
            <a:endParaRPr lang="zh-TW" altLang="en-US" sz="1800" dirty="0"/>
          </a:p>
        </p:txBody>
      </p:sp>
      <p:sp>
        <p:nvSpPr>
          <p:cNvPr id="4" name="投影片編號版面配置區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3A3C30-B33F-422E-A1C7-C5509D4A6616}" type="slidenum">
              <a:rPr kumimoji="0" lang="zh-TW" altLang="en-US" sz="1200" b="0" i="0" u="none" strike="noStrike" kern="1200" cap="none" spc="0" normalizeH="0" baseline="0" noProof="0" smtClean="0">
                <a:ln>
                  <a:noFill/>
                </a:ln>
                <a:solidFill>
                  <a:prstClr val="black"/>
                </a:solidFill>
                <a:effectLst/>
                <a:uLnTx/>
                <a:uFillTx/>
                <a:latin typeface="Calibri"/>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zh-TW" altLang="en-US" sz="1200" b="0" i="0" u="none" strike="noStrike" kern="1200" cap="none" spc="0" normalizeH="0" baseline="0" noProof="0">
              <a:ln>
                <a:noFill/>
              </a:ln>
              <a:solidFill>
                <a:prstClr val="black"/>
              </a:solidFill>
              <a:effectLst/>
              <a:uLnTx/>
              <a:uFillTx/>
              <a:latin typeface="Calibri"/>
              <a:ea typeface="新細明體" panose="02020500000000000000" pitchFamily="18" charset="-120"/>
              <a:cs typeface="+mn-cs"/>
            </a:endParaRPr>
          </a:p>
        </p:txBody>
      </p:sp>
    </p:spTree>
    <p:extLst>
      <p:ext uri="{BB962C8B-B14F-4D97-AF65-F5344CB8AC3E}">
        <p14:creationId xmlns:p14="http://schemas.microsoft.com/office/powerpoint/2010/main" val="37643301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smtClean="0"/>
              <a:t>Of 19 (95%) cases and 40 (67%) control subjects who had anal intercourse within previous 12 months.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smtClean="0"/>
              <a:t>Compared with control subjects, cases had a significantly higher proportion of having ≥ 6 sexual partners, sought casual sex partners online, engaged in anal intercourse, engaged in oral intercourse, engaged in </a:t>
            </a:r>
            <a:r>
              <a:rPr lang="en-US" altLang="zh-TW" dirty="0" err="1" smtClean="0"/>
              <a:t>oro</a:t>
            </a:r>
            <a:r>
              <a:rPr lang="en-US" altLang="zh-TW" dirty="0" smtClean="0"/>
              <a:t>-anal contact, and engaged in chemsex in the previous 12 months. </a:t>
            </a:r>
          </a:p>
          <a:p>
            <a:endParaRPr lang="zh-TW" altLang="en-US" dirty="0"/>
          </a:p>
        </p:txBody>
      </p:sp>
      <p:sp>
        <p:nvSpPr>
          <p:cNvPr id="4" name="投影片編號版面配置區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F104E9-6BDA-41D0-A2BA-BFEE3A3A7362}" type="slidenum">
              <a:rPr kumimoji="0" lang="zh-TW" altLang="en-US" sz="1200" b="0" i="0" u="none" strike="noStrike" kern="1200" cap="none" spc="0" normalizeH="0" baseline="0" noProof="0" smtClean="0">
                <a:ln>
                  <a:noFill/>
                </a:ln>
                <a:solidFill>
                  <a:prstClr val="black"/>
                </a:solidFill>
                <a:effectLst/>
                <a:uLnTx/>
                <a:uFillTx/>
                <a:latin typeface="Calibri"/>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zh-TW" altLang="en-US" sz="1200" b="0" i="0" u="none" strike="noStrike" kern="1200" cap="none" spc="0" normalizeH="0" baseline="0" noProof="0">
              <a:ln>
                <a:noFill/>
              </a:ln>
              <a:solidFill>
                <a:prstClr val="black"/>
              </a:solidFill>
              <a:effectLst/>
              <a:uLnTx/>
              <a:uFillTx/>
              <a:latin typeface="Calibri"/>
              <a:ea typeface="新細明體" panose="02020500000000000000" pitchFamily="18" charset="-120"/>
              <a:cs typeface="+mn-cs"/>
            </a:endParaRPr>
          </a:p>
        </p:txBody>
      </p:sp>
    </p:spTree>
    <p:extLst>
      <p:ext uri="{BB962C8B-B14F-4D97-AF65-F5344CB8AC3E}">
        <p14:creationId xmlns:p14="http://schemas.microsoft.com/office/powerpoint/2010/main" val="29492741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BC9194-A007-4E22-B8E5-D324E5A27A5F}" type="slidenum">
              <a:rPr lang="en-GB">
                <a:solidFill>
                  <a:prstClr val="black"/>
                </a:solidFill>
              </a:rPr>
              <a:pPr/>
              <a:t>4</a:t>
            </a:fld>
            <a:endParaRPr lang="en-GB">
              <a:solidFill>
                <a:prstClr val="black"/>
              </a:solidFill>
            </a:endParaRPr>
          </a:p>
        </p:txBody>
      </p:sp>
      <p:sp>
        <p:nvSpPr>
          <p:cNvPr id="1014786" name="Rectangle 2"/>
          <p:cNvSpPr>
            <a:spLocks noGrp="1" noRot="1" noChangeAspect="1" noChangeArrowheads="1" noTextEdit="1"/>
          </p:cNvSpPr>
          <p:nvPr>
            <p:ph type="sldImg"/>
          </p:nvPr>
        </p:nvSpPr>
        <p:spPr>
          <a:ln/>
        </p:spPr>
      </p:sp>
      <p:sp>
        <p:nvSpPr>
          <p:cNvPr id="1014787" name="Rectangle 3"/>
          <p:cNvSpPr>
            <a:spLocks noGrp="1" noChangeArrowheads="1"/>
          </p:cNvSpPr>
          <p:nvPr>
            <p:ph type="body" idx="1"/>
          </p:nvPr>
        </p:nvSpPr>
        <p:spPr/>
        <p:txBody>
          <a:bodyPr/>
          <a:lstStyle/>
          <a:p>
            <a:endParaRPr lang="en-GB" dirty="0"/>
          </a:p>
        </p:txBody>
      </p:sp>
    </p:spTree>
    <p:extLst>
      <p:ext uri="{BB962C8B-B14F-4D97-AF65-F5344CB8AC3E}">
        <p14:creationId xmlns:p14="http://schemas.microsoft.com/office/powerpoint/2010/main" val="7038373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BC9194-A007-4E22-B8E5-D324E5A27A5F}" type="slidenum">
              <a:rPr lang="en-GB">
                <a:solidFill>
                  <a:prstClr val="black"/>
                </a:solidFill>
              </a:rPr>
              <a:pPr/>
              <a:t>5</a:t>
            </a:fld>
            <a:endParaRPr lang="en-GB">
              <a:solidFill>
                <a:prstClr val="black"/>
              </a:solidFill>
            </a:endParaRPr>
          </a:p>
        </p:txBody>
      </p:sp>
      <p:sp>
        <p:nvSpPr>
          <p:cNvPr id="1014786" name="Rectangle 2"/>
          <p:cNvSpPr>
            <a:spLocks noGrp="1" noRot="1" noChangeAspect="1" noChangeArrowheads="1" noTextEdit="1"/>
          </p:cNvSpPr>
          <p:nvPr>
            <p:ph type="sldImg"/>
          </p:nvPr>
        </p:nvSpPr>
        <p:spPr>
          <a:ln/>
        </p:spPr>
      </p:sp>
      <p:sp>
        <p:nvSpPr>
          <p:cNvPr id="1014787" name="Rectangle 3"/>
          <p:cNvSpPr>
            <a:spLocks noGrp="1" noChangeArrowheads="1"/>
          </p:cNvSpPr>
          <p:nvPr>
            <p:ph type="body" idx="1"/>
          </p:nvPr>
        </p:nvSpPr>
        <p:spPr/>
        <p:txBody>
          <a:bodyPr/>
          <a:lstStyle/>
          <a:p>
            <a:endParaRPr lang="en-GB" dirty="0"/>
          </a:p>
        </p:txBody>
      </p:sp>
    </p:spTree>
    <p:extLst>
      <p:ext uri="{BB962C8B-B14F-4D97-AF65-F5344CB8AC3E}">
        <p14:creationId xmlns:p14="http://schemas.microsoft.com/office/powerpoint/2010/main" val="8012893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98BF9D5A-022F-4130-B30E-B428D00C46F0}" type="slidenum">
              <a:rPr lang="zh-TW" altLang="en-US" smtClean="0"/>
              <a:t>8</a:t>
            </a:fld>
            <a:endParaRPr lang="zh-TW" altLang="en-US"/>
          </a:p>
        </p:txBody>
      </p:sp>
    </p:spTree>
    <p:extLst>
      <p:ext uri="{BB962C8B-B14F-4D97-AF65-F5344CB8AC3E}">
        <p14:creationId xmlns:p14="http://schemas.microsoft.com/office/powerpoint/2010/main" val="13503171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98BF9D5A-022F-4130-B30E-B428D00C46F0}" type="slidenum">
              <a:rPr lang="zh-TW" altLang="en-US" smtClean="0"/>
              <a:t>9</a:t>
            </a:fld>
            <a:endParaRPr lang="zh-TW" altLang="en-US"/>
          </a:p>
        </p:txBody>
      </p:sp>
    </p:spTree>
    <p:extLst>
      <p:ext uri="{BB962C8B-B14F-4D97-AF65-F5344CB8AC3E}">
        <p14:creationId xmlns:p14="http://schemas.microsoft.com/office/powerpoint/2010/main" val="9416474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98BF9D5A-022F-4130-B30E-B428D00C46F0}" type="slidenum">
              <a:rPr lang="zh-TW" altLang="en-US" smtClean="0"/>
              <a:t>10</a:t>
            </a:fld>
            <a:endParaRPr lang="zh-TW" altLang="en-US"/>
          </a:p>
        </p:txBody>
      </p:sp>
    </p:spTree>
    <p:extLst>
      <p:ext uri="{BB962C8B-B14F-4D97-AF65-F5344CB8AC3E}">
        <p14:creationId xmlns:p14="http://schemas.microsoft.com/office/powerpoint/2010/main" val="8875883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98BF9D5A-022F-4130-B30E-B428D00C46F0}" type="slidenum">
              <a:rPr lang="zh-TW" altLang="en-US" smtClean="0"/>
              <a:t>11</a:t>
            </a:fld>
            <a:endParaRPr lang="zh-TW" altLang="en-US"/>
          </a:p>
        </p:txBody>
      </p:sp>
    </p:spTree>
    <p:extLst>
      <p:ext uri="{BB962C8B-B14F-4D97-AF65-F5344CB8AC3E}">
        <p14:creationId xmlns:p14="http://schemas.microsoft.com/office/powerpoint/2010/main" val="8366247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BD44A2-AF6C-44CB-894B-AE12778A5E31}" type="slidenum">
              <a:rPr kumimoji="0" lang="zh-TW" altLang="en-US" sz="1200" b="0" i="0" u="none" strike="noStrike" kern="1200" cap="none" spc="0" normalizeH="0" baseline="0" noProof="0" smtClean="0">
                <a:ln>
                  <a:noFill/>
                </a:ln>
                <a:solidFill>
                  <a:prstClr val="black"/>
                </a:solidFill>
                <a:effectLst/>
                <a:uLnTx/>
                <a:uFillTx/>
                <a:latin typeface="Calibri"/>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TW" altLang="en-US" sz="1200" b="0" i="0" u="none" strike="noStrike" kern="1200" cap="none" spc="0" normalizeH="0" baseline="0" noProof="0">
              <a:ln>
                <a:noFill/>
              </a:ln>
              <a:solidFill>
                <a:prstClr val="black"/>
              </a:solidFill>
              <a:effectLst/>
              <a:uLnTx/>
              <a:uFillTx/>
              <a:latin typeface="Calibri"/>
              <a:ea typeface="新細明體" panose="02020500000000000000" pitchFamily="18" charset="-120"/>
              <a:cs typeface="+mn-cs"/>
            </a:endParaRPr>
          </a:p>
        </p:txBody>
      </p:sp>
    </p:spTree>
    <p:extLst>
      <p:ext uri="{BB962C8B-B14F-4D97-AF65-F5344CB8AC3E}">
        <p14:creationId xmlns:p14="http://schemas.microsoft.com/office/powerpoint/2010/main" val="11404210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BC9194-A007-4E22-B8E5-D324E5A27A5F}" type="slidenum">
              <a:rPr lang="en-GB">
                <a:solidFill>
                  <a:prstClr val="black"/>
                </a:solidFill>
              </a:rPr>
              <a:pPr/>
              <a:t>13</a:t>
            </a:fld>
            <a:endParaRPr lang="en-GB">
              <a:solidFill>
                <a:prstClr val="black"/>
              </a:solidFill>
            </a:endParaRPr>
          </a:p>
        </p:txBody>
      </p:sp>
      <p:sp>
        <p:nvSpPr>
          <p:cNvPr id="1014786" name="Rectangle 2"/>
          <p:cNvSpPr>
            <a:spLocks noGrp="1" noRot="1" noChangeAspect="1" noChangeArrowheads="1" noTextEdit="1"/>
          </p:cNvSpPr>
          <p:nvPr>
            <p:ph type="sldImg"/>
          </p:nvPr>
        </p:nvSpPr>
        <p:spPr>
          <a:ln/>
        </p:spPr>
      </p:sp>
      <p:sp>
        <p:nvSpPr>
          <p:cNvPr id="1014787" name="Rectangle 3"/>
          <p:cNvSpPr>
            <a:spLocks noGrp="1" noChangeArrowheads="1"/>
          </p:cNvSpPr>
          <p:nvPr>
            <p:ph type="body" idx="1"/>
          </p:nvPr>
        </p:nvSpPr>
        <p:spPr/>
        <p:txBody>
          <a:bodyPr/>
          <a:lstStyle/>
          <a:p>
            <a:endParaRPr lang="en-GB" dirty="0"/>
          </a:p>
        </p:txBody>
      </p:sp>
    </p:spTree>
    <p:extLst>
      <p:ext uri="{BB962C8B-B14F-4D97-AF65-F5344CB8AC3E}">
        <p14:creationId xmlns:p14="http://schemas.microsoft.com/office/powerpoint/2010/main" val="7699399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6467" indent="0" algn="ctr">
              <a:buNone/>
              <a:defRPr>
                <a:solidFill>
                  <a:schemeClr val="tx1">
                    <a:tint val="75000"/>
                  </a:schemeClr>
                </a:solidFill>
              </a:defRPr>
            </a:lvl2pPr>
            <a:lvl3pPr marL="912947" indent="0" algn="ctr">
              <a:buNone/>
              <a:defRPr>
                <a:solidFill>
                  <a:schemeClr val="tx1">
                    <a:tint val="75000"/>
                  </a:schemeClr>
                </a:solidFill>
              </a:defRPr>
            </a:lvl3pPr>
            <a:lvl4pPr marL="1369430" indent="0" algn="ctr">
              <a:buNone/>
              <a:defRPr>
                <a:solidFill>
                  <a:schemeClr val="tx1">
                    <a:tint val="75000"/>
                  </a:schemeClr>
                </a:solidFill>
              </a:defRPr>
            </a:lvl4pPr>
            <a:lvl5pPr marL="1825903" indent="0" algn="ctr">
              <a:buNone/>
              <a:defRPr>
                <a:solidFill>
                  <a:schemeClr val="tx1">
                    <a:tint val="75000"/>
                  </a:schemeClr>
                </a:solidFill>
              </a:defRPr>
            </a:lvl5pPr>
            <a:lvl6pPr marL="2282373" indent="0" algn="ctr">
              <a:buNone/>
              <a:defRPr>
                <a:solidFill>
                  <a:schemeClr val="tx1">
                    <a:tint val="75000"/>
                  </a:schemeClr>
                </a:solidFill>
              </a:defRPr>
            </a:lvl6pPr>
            <a:lvl7pPr marL="2738855" indent="0" algn="ctr">
              <a:buNone/>
              <a:defRPr>
                <a:solidFill>
                  <a:schemeClr val="tx1">
                    <a:tint val="75000"/>
                  </a:schemeClr>
                </a:solidFill>
              </a:defRPr>
            </a:lvl7pPr>
            <a:lvl8pPr marL="3195327" indent="0" algn="ctr">
              <a:buNone/>
              <a:defRPr>
                <a:solidFill>
                  <a:schemeClr val="tx1">
                    <a:tint val="75000"/>
                  </a:schemeClr>
                </a:solidFill>
              </a:defRPr>
            </a:lvl8pPr>
            <a:lvl9pPr marL="3651803"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2D9D785-77AC-4BBE-ADA5-05C766B28CF1}" type="datetimeFigureOut">
              <a:rPr lang="en-US" smtClean="0">
                <a:solidFill>
                  <a:prstClr val="black">
                    <a:tint val="75000"/>
                  </a:prstClr>
                </a:solidFill>
              </a:rPr>
              <a:pPr/>
              <a:t>7/26/2018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E1044B3-2A79-483A-8313-06A6B62238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70417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D9D785-77AC-4BBE-ADA5-05C766B28CF1}" type="datetimeFigureOut">
              <a:rPr lang="en-US" smtClean="0">
                <a:solidFill>
                  <a:prstClr val="black">
                    <a:tint val="75000"/>
                  </a:prstClr>
                </a:solidFill>
              </a:rPr>
              <a:pPr/>
              <a:t>7/26/2018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E1044B3-2A79-483A-8313-06A6B62238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95349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6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6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D9D785-77AC-4BBE-ADA5-05C766B28CF1}" type="datetimeFigureOut">
              <a:rPr lang="en-US" smtClean="0">
                <a:solidFill>
                  <a:prstClr val="black">
                    <a:tint val="75000"/>
                  </a:prstClr>
                </a:solidFill>
              </a:rPr>
              <a:pPr/>
              <a:t>7/26/2018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E1044B3-2A79-483A-8313-06A6B62238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11987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Line 36"/>
          <p:cNvSpPr>
            <a:spLocks noChangeShapeType="1"/>
          </p:cNvSpPr>
          <p:nvPr userDrawn="1"/>
        </p:nvSpPr>
        <p:spPr bwMode="auto">
          <a:xfrm>
            <a:off x="381000" y="1066800"/>
            <a:ext cx="8382000" cy="0"/>
          </a:xfrm>
          <a:prstGeom prst="line">
            <a:avLst/>
          </a:prstGeom>
          <a:noFill/>
          <a:ln w="9525">
            <a:solidFill>
              <a:srgbClr val="C0C0C0"/>
            </a:solidFill>
            <a:round/>
            <a:headEnd/>
            <a:tailEnd/>
          </a:ln>
        </p:spPr>
        <p:txBody>
          <a:bodyPr/>
          <a:lstStyle/>
          <a:p>
            <a:pPr fontAlgn="base">
              <a:spcBef>
                <a:spcPct val="0"/>
              </a:spcBef>
              <a:spcAft>
                <a:spcPct val="0"/>
              </a:spcAft>
            </a:pPr>
            <a:endParaRPr lang="en-US" sz="2400">
              <a:solidFill>
                <a:srgbClr val="000000"/>
              </a:solidFill>
              <a:latin typeface="Arial" pitchFamily="34" charset="0"/>
              <a:ea typeface="ＭＳ Ｐゴシック" charset="-128"/>
            </a:endParaRPr>
          </a:p>
        </p:txBody>
      </p:sp>
      <p:sp>
        <p:nvSpPr>
          <p:cNvPr id="2" name="Title 1"/>
          <p:cNvSpPr>
            <a:spLocks noGrp="1"/>
          </p:cNvSpPr>
          <p:nvPr>
            <p:ph type="title"/>
          </p:nvPr>
        </p:nvSpPr>
        <p:spPr>
          <a:xfrm>
            <a:off x="381000" y="0"/>
            <a:ext cx="8382000" cy="1066800"/>
          </a:xfrm>
        </p:spPr>
        <p:txBody>
          <a:bodyPr/>
          <a:lstStyle>
            <a:lvl1pPr algn="l">
              <a:defRPr sz="2400" b="1">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95400"/>
            <a:ext cx="8229600" cy="4830763"/>
          </a:xfrm>
        </p:spPr>
        <p:txBody>
          <a:bodyPr/>
          <a:lstStyle>
            <a:lvl1pPr>
              <a:defRPr sz="1800">
                <a:latin typeface="Arial" pitchFamily="34" charset="0"/>
                <a:cs typeface="Arial" pitchFamily="34" charset="0"/>
              </a:defRPr>
            </a:lvl1pPr>
            <a:lvl2pPr>
              <a:defRPr sz="1600">
                <a:latin typeface="Arial" pitchFamily="34" charset="0"/>
                <a:cs typeface="Arial" pitchFamily="34" charset="0"/>
              </a:defRPr>
            </a:lvl2pPr>
            <a:lvl3pPr>
              <a:defRPr sz="1400">
                <a:latin typeface="Arial" pitchFamily="34" charset="0"/>
                <a:cs typeface="Arial" pitchFamily="34" charset="0"/>
              </a:defRPr>
            </a:lvl3pPr>
            <a:lvl4pPr>
              <a:defRPr sz="1400">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5" name="Slide Number Placeholder 5"/>
          <p:cNvSpPr>
            <a:spLocks noGrp="1"/>
          </p:cNvSpPr>
          <p:nvPr>
            <p:ph type="sldNum" sz="quarter" idx="10"/>
          </p:nvPr>
        </p:nvSpPr>
        <p:spPr/>
        <p:txBody>
          <a:bodyPr/>
          <a:lstStyle>
            <a:lvl1pPr>
              <a:defRPr>
                <a:solidFill>
                  <a:srgbClr val="898989"/>
                </a:solidFill>
              </a:defRPr>
            </a:lvl1pPr>
          </a:lstStyle>
          <a:p>
            <a:fld id="{C900CDA8-D1BB-4327-8019-082CA9440AB7}" type="slidenum">
              <a:rPr lang="en-US"/>
              <a:pPr/>
              <a:t>‹#›</a:t>
            </a:fld>
            <a:endParaRPr lang="en-US"/>
          </a:p>
        </p:txBody>
      </p:sp>
    </p:spTree>
    <p:extLst>
      <p:ext uri="{BB962C8B-B14F-4D97-AF65-F5344CB8AC3E}">
        <p14:creationId xmlns:p14="http://schemas.microsoft.com/office/powerpoint/2010/main" val="12372293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pic>
        <p:nvPicPr>
          <p:cNvPr id="112655" name="Picture 15" descr="booth_pic ppt image"/>
          <p:cNvPicPr>
            <a:picLocks noChangeAspect="1" noChangeArrowheads="1"/>
          </p:cNvPicPr>
          <p:nvPr userDrawn="1"/>
        </p:nvPicPr>
        <p:blipFill>
          <a:blip r:embed="rId2" cstate="print"/>
          <a:srcRect/>
          <a:stretch>
            <a:fillRect/>
          </a:stretch>
        </p:blipFill>
        <p:spPr bwMode="auto">
          <a:xfrm>
            <a:off x="2870200" y="2674938"/>
            <a:ext cx="6273800" cy="4183062"/>
          </a:xfrm>
          <a:prstGeom prst="rect">
            <a:avLst/>
          </a:prstGeom>
          <a:noFill/>
        </p:spPr>
      </p:pic>
      <p:sp>
        <p:nvSpPr>
          <p:cNvPr id="112642" name="Rectangle 2"/>
          <p:cNvSpPr>
            <a:spLocks noChangeArrowheads="1"/>
          </p:cNvSpPr>
          <p:nvPr userDrawn="1"/>
        </p:nvSpPr>
        <p:spPr bwMode="auto">
          <a:xfrm>
            <a:off x="0" y="6400800"/>
            <a:ext cx="9144000" cy="533400"/>
          </a:xfrm>
          <a:prstGeom prst="rect">
            <a:avLst/>
          </a:prstGeom>
          <a:solidFill>
            <a:srgbClr val="06325C"/>
          </a:solidFill>
          <a:ln w="9525">
            <a:noFill/>
            <a:miter lim="800000"/>
            <a:headEnd/>
            <a:tailEnd/>
          </a:ln>
          <a:effectLst/>
        </p:spPr>
        <p:txBody>
          <a:bodyPr wrap="none" anchor="ctr"/>
          <a:lstStyle/>
          <a:p>
            <a:pPr fontAlgn="base">
              <a:spcBef>
                <a:spcPct val="0"/>
              </a:spcBef>
              <a:spcAft>
                <a:spcPct val="0"/>
              </a:spcAft>
            </a:pPr>
            <a:endParaRPr lang="en-US" sz="2400" smtClean="0">
              <a:solidFill>
                <a:srgbClr val="17426B"/>
              </a:solidFill>
              <a:latin typeface="Arial" pitchFamily="34" charset="0"/>
              <a:ea typeface="ＭＳ Ｐゴシック" charset="-128"/>
            </a:endParaRPr>
          </a:p>
        </p:txBody>
      </p:sp>
      <p:sp>
        <p:nvSpPr>
          <p:cNvPr id="112644" name="Rectangle 4"/>
          <p:cNvSpPr>
            <a:spLocks noChangeArrowheads="1"/>
          </p:cNvSpPr>
          <p:nvPr userDrawn="1"/>
        </p:nvSpPr>
        <p:spPr bwMode="auto">
          <a:xfrm>
            <a:off x="7010400" y="6554788"/>
            <a:ext cx="1905000" cy="152400"/>
          </a:xfrm>
          <a:prstGeom prst="rect">
            <a:avLst/>
          </a:prstGeom>
          <a:noFill/>
          <a:ln w="9525">
            <a:noFill/>
            <a:miter lim="800000"/>
            <a:headEnd/>
            <a:tailEnd/>
          </a:ln>
          <a:effectLst/>
        </p:spPr>
        <p:txBody>
          <a:bodyPr lIns="0" tIns="0" rIns="0" bIns="0"/>
          <a:lstStyle/>
          <a:p>
            <a:pPr algn="r" eaLnBrk="0" fontAlgn="base" hangingPunct="0">
              <a:spcBef>
                <a:spcPct val="0"/>
              </a:spcBef>
              <a:spcAft>
                <a:spcPct val="0"/>
              </a:spcAft>
            </a:pPr>
            <a:fld id="{C765B7E3-8EAD-44CA-9659-0416A0D3FDB4}" type="slidenum">
              <a:rPr lang="en-US" sz="900" smtClean="0">
                <a:solidFill>
                  <a:srgbClr val="FFFFFF"/>
                </a:solidFill>
                <a:latin typeface="Arial" pitchFamily="34" charset="0"/>
                <a:ea typeface="ＭＳ Ｐゴシック" charset="-128"/>
              </a:rPr>
              <a:pPr algn="r" eaLnBrk="0" fontAlgn="base" hangingPunct="0">
                <a:spcBef>
                  <a:spcPct val="0"/>
                </a:spcBef>
                <a:spcAft>
                  <a:spcPct val="0"/>
                </a:spcAft>
              </a:pPr>
              <a:t>‹#›</a:t>
            </a:fld>
            <a:endParaRPr lang="en-US" sz="900" smtClean="0">
              <a:solidFill>
                <a:srgbClr val="FFFFFF"/>
              </a:solidFill>
              <a:latin typeface="Arial" pitchFamily="34" charset="0"/>
              <a:ea typeface="ＭＳ Ｐゴシック" charset="-128"/>
            </a:endParaRPr>
          </a:p>
        </p:txBody>
      </p:sp>
      <p:sp>
        <p:nvSpPr>
          <p:cNvPr id="112645" name="Rectangle 5"/>
          <p:cNvSpPr>
            <a:spLocks noGrp="1" noChangeArrowheads="1"/>
          </p:cNvSpPr>
          <p:nvPr>
            <p:ph type="ctrTitle"/>
          </p:nvPr>
        </p:nvSpPr>
        <p:spPr>
          <a:xfrm>
            <a:off x="685800" y="1371600"/>
            <a:ext cx="7772400" cy="1470025"/>
          </a:xfrm>
        </p:spPr>
        <p:txBody>
          <a:bodyPr/>
          <a:lstStyle>
            <a:lvl1pPr algn="ctr">
              <a:defRPr>
                <a:solidFill>
                  <a:srgbClr val="06325C"/>
                </a:solidFill>
              </a:defRPr>
            </a:lvl1pPr>
          </a:lstStyle>
          <a:p>
            <a:r>
              <a:rPr lang="en-US"/>
              <a:t>Click to edit Master title style</a:t>
            </a:r>
          </a:p>
        </p:txBody>
      </p:sp>
      <p:sp>
        <p:nvSpPr>
          <p:cNvPr id="112646" name="Rectangle 6"/>
          <p:cNvSpPr>
            <a:spLocks noGrp="1" noChangeArrowheads="1"/>
          </p:cNvSpPr>
          <p:nvPr>
            <p:ph type="subTitle" idx="1"/>
          </p:nvPr>
        </p:nvSpPr>
        <p:spPr>
          <a:xfrm>
            <a:off x="1371600" y="3127375"/>
            <a:ext cx="6400800" cy="1752600"/>
          </a:xfrm>
        </p:spPr>
        <p:txBody>
          <a:bodyPr/>
          <a:lstStyle>
            <a:lvl1pPr algn="ctr">
              <a:defRPr>
                <a:solidFill>
                  <a:srgbClr val="06325C"/>
                </a:solidFill>
              </a:defRPr>
            </a:lvl1pPr>
          </a:lstStyle>
          <a:p>
            <a:r>
              <a:rPr lang="en-US"/>
              <a:t>Click to edit Master subtitle style</a:t>
            </a:r>
          </a:p>
        </p:txBody>
      </p:sp>
      <p:pic>
        <p:nvPicPr>
          <p:cNvPr id="112648" name="Picture 8" descr="fs_blue_540"/>
          <p:cNvPicPr>
            <a:picLocks noChangeAspect="1" noChangeArrowheads="1"/>
          </p:cNvPicPr>
          <p:nvPr userDrawn="1"/>
        </p:nvPicPr>
        <p:blipFill>
          <a:blip r:embed="rId3" cstate="print"/>
          <a:srcRect/>
          <a:stretch>
            <a:fillRect/>
          </a:stretch>
        </p:blipFill>
        <p:spPr bwMode="auto">
          <a:xfrm>
            <a:off x="2667000" y="6445250"/>
            <a:ext cx="3581400" cy="488950"/>
          </a:xfrm>
          <a:prstGeom prst="rect">
            <a:avLst/>
          </a:prstGeom>
          <a:noFill/>
        </p:spPr>
      </p:pic>
      <p:sp>
        <p:nvSpPr>
          <p:cNvPr id="112651" name="Rectangle 11"/>
          <p:cNvSpPr>
            <a:spLocks noChangeArrowheads="1"/>
          </p:cNvSpPr>
          <p:nvPr userDrawn="1"/>
        </p:nvSpPr>
        <p:spPr bwMode="auto">
          <a:xfrm>
            <a:off x="0" y="0"/>
            <a:ext cx="9144000" cy="990600"/>
          </a:xfrm>
          <a:prstGeom prst="rect">
            <a:avLst/>
          </a:prstGeom>
          <a:solidFill>
            <a:srgbClr val="17426B"/>
          </a:solidFill>
          <a:ln w="9525">
            <a:noFill/>
            <a:miter lim="800000"/>
            <a:headEnd/>
            <a:tailEnd/>
          </a:ln>
          <a:effectLst/>
        </p:spPr>
        <p:txBody>
          <a:bodyPr wrap="none" anchor="ctr"/>
          <a:lstStyle/>
          <a:p>
            <a:pPr fontAlgn="base">
              <a:spcBef>
                <a:spcPct val="0"/>
              </a:spcBef>
              <a:spcAft>
                <a:spcPct val="0"/>
              </a:spcAft>
            </a:pPr>
            <a:endParaRPr lang="en-US" sz="2400" smtClean="0">
              <a:solidFill>
                <a:srgbClr val="17426B"/>
              </a:solidFill>
              <a:latin typeface="Arial" pitchFamily="34" charset="0"/>
              <a:ea typeface="ＭＳ Ｐゴシック" charset="-128"/>
            </a:endParaRPr>
          </a:p>
        </p:txBody>
      </p:sp>
    </p:spTree>
    <p:extLst>
      <p:ext uri="{BB962C8B-B14F-4D97-AF65-F5344CB8AC3E}">
        <p14:creationId xmlns:p14="http://schemas.microsoft.com/office/powerpoint/2010/main" val="2007369709"/>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600523750"/>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4297567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064274"/>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zh-TW" altLang="en-US" smtClean="0"/>
              <a:t>按一下以編輯母片標題樣式</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smtClean="0"/>
              <a:t>按一下以編輯母片副標題樣式</a:t>
            </a:r>
            <a:endParaRPr lang="en-US" dirty="0"/>
          </a:p>
        </p:txBody>
      </p:sp>
      <p:sp>
        <p:nvSpPr>
          <p:cNvPr id="4" name="Date Placeholder 3"/>
          <p:cNvSpPr>
            <a:spLocks noGrp="1"/>
          </p:cNvSpPr>
          <p:nvPr>
            <p:ph type="dt" sz="half" idx="10"/>
          </p:nvPr>
        </p:nvSpPr>
        <p:spPr/>
        <p:txBody>
          <a:bodyPr/>
          <a:lstStyle/>
          <a:p>
            <a:fld id="{4F25F9CF-1AFD-4C49-8F76-059ECBB66F21}" type="datetime1">
              <a:rPr lang="zh-TW" altLang="en-US" smtClean="0">
                <a:solidFill>
                  <a:prstClr val="black">
                    <a:tint val="75000"/>
                  </a:prstClr>
                </a:solidFill>
              </a:rPr>
              <a:pPr/>
              <a:t>2018/7/26</a:t>
            </a:fld>
            <a:endParaRPr lang="zh-TW"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TW"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79D6266-D9C3-4920-9124-5EEE835FE450}"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1852286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Content Placeholder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EE7ABA82-880E-4004-B208-CD0C474D5D84}" type="datetime1">
              <a:rPr lang="zh-TW" altLang="en-US" smtClean="0">
                <a:solidFill>
                  <a:prstClr val="black">
                    <a:tint val="75000"/>
                  </a:prstClr>
                </a:solidFill>
              </a:rPr>
              <a:pPr/>
              <a:t>2018/7/26</a:t>
            </a:fld>
            <a:endParaRPr lang="zh-TW"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TW"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79D6266-D9C3-4920-9124-5EEE835FE450}"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313679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75"/>
            <a:ext cx="7886700" cy="2852737"/>
          </a:xfrm>
        </p:spPr>
        <p:txBody>
          <a:bodyPr anchor="b"/>
          <a:lstStyle>
            <a:lvl1pPr>
              <a:defRPr sz="6000"/>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623888" y="4589500"/>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326F2606-164D-4098-A483-F4014AC494F0}" type="datetime1">
              <a:rPr lang="zh-TW" altLang="en-US" smtClean="0">
                <a:solidFill>
                  <a:prstClr val="black">
                    <a:tint val="75000"/>
                  </a:prstClr>
                </a:solidFill>
              </a:rPr>
              <a:pPr/>
              <a:t>2018/7/26</a:t>
            </a:fld>
            <a:endParaRPr lang="zh-TW"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TW"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79D6266-D9C3-4920-9124-5EEE835FE450}"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772438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D9D785-77AC-4BBE-ADA5-05C766B28CF1}" type="datetimeFigureOut">
              <a:rPr lang="en-US" smtClean="0">
                <a:solidFill>
                  <a:prstClr val="black">
                    <a:tint val="75000"/>
                  </a:prstClr>
                </a:solidFill>
              </a:rPr>
              <a:pPr/>
              <a:t>7/26/2018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E1044B3-2A79-483A-8313-06A6B62238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00961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Date Placeholder 4"/>
          <p:cNvSpPr>
            <a:spLocks noGrp="1"/>
          </p:cNvSpPr>
          <p:nvPr>
            <p:ph type="dt" sz="half" idx="10"/>
          </p:nvPr>
        </p:nvSpPr>
        <p:spPr/>
        <p:txBody>
          <a:bodyPr/>
          <a:lstStyle/>
          <a:p>
            <a:fld id="{42AEB457-0BF3-4D7D-A950-5F993BF6E495}" type="datetime1">
              <a:rPr lang="zh-TW" altLang="en-US" smtClean="0">
                <a:solidFill>
                  <a:prstClr val="black">
                    <a:tint val="75000"/>
                  </a:prstClr>
                </a:solidFill>
              </a:rPr>
              <a:pPr/>
              <a:t>2018/7/26</a:t>
            </a:fld>
            <a:endParaRPr lang="zh-TW"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TW"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79D6266-D9C3-4920-9124-5EEE835FE450}"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42459006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Content Placeholder 3"/>
          <p:cNvSpPr>
            <a:spLocks noGrp="1"/>
          </p:cNvSpPr>
          <p:nvPr>
            <p:ph sz="half" idx="2"/>
          </p:nvPr>
        </p:nvSpPr>
        <p:spPr>
          <a:xfrm>
            <a:off x="629842" y="2505075"/>
            <a:ext cx="3868340" cy="36845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Content Placeholder 5"/>
          <p:cNvSpPr>
            <a:spLocks noGrp="1"/>
          </p:cNvSpPr>
          <p:nvPr>
            <p:ph sz="quarter" idx="4"/>
          </p:nvPr>
        </p:nvSpPr>
        <p:spPr>
          <a:xfrm>
            <a:off x="4629152" y="2505075"/>
            <a:ext cx="3887391" cy="36845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7" name="Date Placeholder 6"/>
          <p:cNvSpPr>
            <a:spLocks noGrp="1"/>
          </p:cNvSpPr>
          <p:nvPr>
            <p:ph type="dt" sz="half" idx="10"/>
          </p:nvPr>
        </p:nvSpPr>
        <p:spPr/>
        <p:txBody>
          <a:bodyPr/>
          <a:lstStyle/>
          <a:p>
            <a:fld id="{FFE971C9-33A8-4025-BCB9-BCEF10F232C7}" type="datetime1">
              <a:rPr lang="zh-TW" altLang="en-US" smtClean="0">
                <a:solidFill>
                  <a:prstClr val="black">
                    <a:tint val="75000"/>
                  </a:prstClr>
                </a:solidFill>
              </a:rPr>
              <a:pPr/>
              <a:t>2018/7/26</a:t>
            </a:fld>
            <a:endParaRPr lang="zh-TW"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TW"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79D6266-D9C3-4920-9124-5EEE835FE450}"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38487292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Date Placeholder 2"/>
          <p:cNvSpPr>
            <a:spLocks noGrp="1"/>
          </p:cNvSpPr>
          <p:nvPr>
            <p:ph type="dt" sz="half" idx="10"/>
          </p:nvPr>
        </p:nvSpPr>
        <p:spPr/>
        <p:txBody>
          <a:bodyPr/>
          <a:lstStyle/>
          <a:p>
            <a:fld id="{B15BECD7-66A4-4724-BE11-55DE47E973D4}" type="datetime1">
              <a:rPr lang="zh-TW" altLang="en-US" smtClean="0">
                <a:solidFill>
                  <a:prstClr val="black">
                    <a:tint val="75000"/>
                  </a:prstClr>
                </a:solidFill>
              </a:rPr>
              <a:pPr/>
              <a:t>2018/7/26</a:t>
            </a:fld>
            <a:endParaRPr lang="zh-TW"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TW"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79D6266-D9C3-4920-9124-5EEE835FE450}"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31970955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C41E88-39D9-4D4D-8DFE-25368E4D761B}" type="datetime1">
              <a:rPr lang="zh-TW" altLang="en-US" smtClean="0">
                <a:solidFill>
                  <a:prstClr val="black">
                    <a:tint val="75000"/>
                  </a:prstClr>
                </a:solidFill>
              </a:rPr>
              <a:pPr/>
              <a:t>2018/7/26</a:t>
            </a:fld>
            <a:endParaRPr lang="zh-TW"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TW"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79D6266-D9C3-4920-9124-5EEE835FE450}"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0318048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TW" altLang="en-US" smtClean="0"/>
              <a:t>按一下以編輯母片標題樣式</a:t>
            </a:r>
            <a:endParaRPr lang="en-US" dirty="0"/>
          </a:p>
        </p:txBody>
      </p:sp>
      <p:sp>
        <p:nvSpPr>
          <p:cNvPr id="3" name="Content Placeholder 2"/>
          <p:cNvSpPr>
            <a:spLocks noGrp="1"/>
          </p:cNvSpPr>
          <p:nvPr>
            <p:ph idx="1"/>
          </p:nvPr>
        </p:nvSpPr>
        <p:spPr>
          <a:xfrm>
            <a:off x="3887391" y="987462"/>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9A236D5A-C7A0-4EEA-9380-821F0949916F}" type="datetime1">
              <a:rPr lang="zh-TW" altLang="en-US" smtClean="0">
                <a:solidFill>
                  <a:prstClr val="black">
                    <a:tint val="75000"/>
                  </a:prstClr>
                </a:solidFill>
              </a:rPr>
              <a:pPr/>
              <a:t>2018/7/26</a:t>
            </a:fld>
            <a:endParaRPr lang="zh-TW"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TW"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79D6266-D9C3-4920-9124-5EEE835FE450}"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36350083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TW" altLang="en-US" smtClean="0"/>
              <a:t>按一下以編輯母片標題樣式</a:t>
            </a:r>
            <a:endParaRPr lang="en-US" dirty="0"/>
          </a:p>
        </p:txBody>
      </p:sp>
      <p:sp>
        <p:nvSpPr>
          <p:cNvPr id="3" name="Picture Placeholder 2"/>
          <p:cNvSpPr>
            <a:spLocks noGrp="1" noChangeAspect="1"/>
          </p:cNvSpPr>
          <p:nvPr>
            <p:ph type="pic" idx="1"/>
          </p:nvPr>
        </p:nvSpPr>
        <p:spPr>
          <a:xfrm>
            <a:off x="3887391" y="987462"/>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smtClean="0"/>
              <a:t>按一下圖示以新增圖片</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A37E8064-F1D8-4D19-8075-DBED64129D4E}" type="datetime1">
              <a:rPr lang="zh-TW" altLang="en-US" smtClean="0">
                <a:solidFill>
                  <a:prstClr val="black">
                    <a:tint val="75000"/>
                  </a:prstClr>
                </a:solidFill>
              </a:rPr>
              <a:pPr/>
              <a:t>2018/7/26</a:t>
            </a:fld>
            <a:endParaRPr lang="zh-TW"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TW"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79D6266-D9C3-4920-9124-5EEE835FE450}"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1283436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8AB05156-4332-40D5-9E78-5D68E745044A}" type="datetime1">
              <a:rPr lang="zh-TW" altLang="en-US" smtClean="0">
                <a:solidFill>
                  <a:prstClr val="black">
                    <a:tint val="75000"/>
                  </a:prstClr>
                </a:solidFill>
              </a:rPr>
              <a:pPr/>
              <a:t>2018/7/26</a:t>
            </a:fld>
            <a:endParaRPr lang="zh-TW"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TW"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79D6266-D9C3-4920-9124-5EEE835FE450}"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40447770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27EB2365-6CE7-4160-BC51-5EBB027983D9}" type="datetime1">
              <a:rPr lang="zh-TW" altLang="en-US" smtClean="0">
                <a:solidFill>
                  <a:prstClr val="black">
                    <a:tint val="75000"/>
                  </a:prstClr>
                </a:solidFill>
              </a:rPr>
              <a:pPr/>
              <a:t>2018/7/26</a:t>
            </a:fld>
            <a:endParaRPr lang="zh-TW"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TW"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79D6266-D9C3-4920-9124-5EEE835FE450}"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6419204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47"/>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5BBEAD13-0566-4C6C-97E7-55F17F24B09F}" type="datetimeFigureOut">
              <a:rPr lang="zh-TW" altLang="en-US" smtClean="0">
                <a:solidFill>
                  <a:prstClr val="black">
                    <a:tint val="75000"/>
                  </a:prstClr>
                </a:solidFill>
              </a:rPr>
              <a:pPr/>
              <a:t>2018/7/26</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1748457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5BBEAD13-0566-4C6C-97E7-55F17F24B09F}" type="datetimeFigureOut">
              <a:rPr lang="zh-TW" altLang="en-US" smtClean="0">
                <a:solidFill>
                  <a:prstClr val="black">
                    <a:tint val="75000"/>
                  </a:prstClr>
                </a:solidFill>
              </a:rPr>
              <a:pPr/>
              <a:t>2018/7/26</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37604983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3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41"/>
            <a:ext cx="7772400" cy="1500187"/>
          </a:xfrm>
        </p:spPr>
        <p:txBody>
          <a:bodyPr anchor="b"/>
          <a:lstStyle>
            <a:lvl1pPr marL="0" indent="0">
              <a:buNone/>
              <a:defRPr sz="2000">
                <a:solidFill>
                  <a:schemeClr val="tx1">
                    <a:tint val="75000"/>
                  </a:schemeClr>
                </a:solidFill>
              </a:defRPr>
            </a:lvl1pPr>
            <a:lvl2pPr marL="456467" indent="0">
              <a:buNone/>
              <a:defRPr sz="1800">
                <a:solidFill>
                  <a:schemeClr val="tx1">
                    <a:tint val="75000"/>
                  </a:schemeClr>
                </a:solidFill>
              </a:defRPr>
            </a:lvl2pPr>
            <a:lvl3pPr marL="912947" indent="0">
              <a:buNone/>
              <a:defRPr sz="1600">
                <a:solidFill>
                  <a:schemeClr val="tx1">
                    <a:tint val="75000"/>
                  </a:schemeClr>
                </a:solidFill>
              </a:defRPr>
            </a:lvl3pPr>
            <a:lvl4pPr marL="1369430" indent="0">
              <a:buNone/>
              <a:defRPr sz="1400">
                <a:solidFill>
                  <a:schemeClr val="tx1">
                    <a:tint val="75000"/>
                  </a:schemeClr>
                </a:solidFill>
              </a:defRPr>
            </a:lvl4pPr>
            <a:lvl5pPr marL="1825903" indent="0">
              <a:buNone/>
              <a:defRPr sz="1400">
                <a:solidFill>
                  <a:schemeClr val="tx1">
                    <a:tint val="75000"/>
                  </a:schemeClr>
                </a:solidFill>
              </a:defRPr>
            </a:lvl5pPr>
            <a:lvl6pPr marL="2282373" indent="0">
              <a:buNone/>
              <a:defRPr sz="1400">
                <a:solidFill>
                  <a:schemeClr val="tx1">
                    <a:tint val="75000"/>
                  </a:schemeClr>
                </a:solidFill>
              </a:defRPr>
            </a:lvl6pPr>
            <a:lvl7pPr marL="2738855" indent="0">
              <a:buNone/>
              <a:defRPr sz="1400">
                <a:solidFill>
                  <a:schemeClr val="tx1">
                    <a:tint val="75000"/>
                  </a:schemeClr>
                </a:solidFill>
              </a:defRPr>
            </a:lvl7pPr>
            <a:lvl8pPr marL="3195327" indent="0">
              <a:buNone/>
              <a:defRPr sz="1400">
                <a:solidFill>
                  <a:schemeClr val="tx1">
                    <a:tint val="75000"/>
                  </a:schemeClr>
                </a:solidFill>
              </a:defRPr>
            </a:lvl8pPr>
            <a:lvl9pPr marL="3651803"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2D9D785-77AC-4BBE-ADA5-05C766B28CF1}" type="datetimeFigureOut">
              <a:rPr lang="en-US" smtClean="0">
                <a:solidFill>
                  <a:prstClr val="black">
                    <a:tint val="75000"/>
                  </a:prstClr>
                </a:solidFill>
              </a:rPr>
              <a:pPr/>
              <a:t>7/26/2018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E1044B3-2A79-483A-8313-06A6B62238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132359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22"/>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5BBEAD13-0566-4C6C-97E7-55F17F24B09F}" type="datetimeFigureOut">
              <a:rPr lang="zh-TW" altLang="en-US" smtClean="0">
                <a:solidFill>
                  <a:prstClr val="black">
                    <a:tint val="75000"/>
                  </a:prstClr>
                </a:solidFill>
              </a:rPr>
              <a:pPr/>
              <a:t>2018/7/26</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9939269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5BBEAD13-0566-4C6C-97E7-55F17F24B09F}" type="datetimeFigureOut">
              <a:rPr lang="zh-TW" altLang="en-US" smtClean="0">
                <a:solidFill>
                  <a:prstClr val="black">
                    <a:tint val="75000"/>
                  </a:prstClr>
                </a:solidFill>
              </a:rPr>
              <a:pPr/>
              <a:t>2018/7/26</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20986287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3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3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5BBEAD13-0566-4C6C-97E7-55F17F24B09F}" type="datetimeFigureOut">
              <a:rPr lang="zh-TW" altLang="en-US" smtClean="0">
                <a:solidFill>
                  <a:prstClr val="black">
                    <a:tint val="75000"/>
                  </a:prstClr>
                </a:solidFill>
              </a:rPr>
              <a:pPr/>
              <a:t>2018/7/26</a:t>
            </a:fld>
            <a:endParaRPr lang="zh-TW" altLang="en-US">
              <a:solidFill>
                <a:prstClr val="black">
                  <a:tint val="75000"/>
                </a:prstClr>
              </a:solidFill>
            </a:endParaRPr>
          </a:p>
        </p:txBody>
      </p:sp>
      <p:sp>
        <p:nvSpPr>
          <p:cNvPr id="8" name="頁尾版面配置區 7"/>
          <p:cNvSpPr>
            <a:spLocks noGrp="1"/>
          </p:cNvSpPr>
          <p:nvPr>
            <p:ph type="ftr" sz="quarter" idx="11"/>
          </p:nvPr>
        </p:nvSpPr>
        <p:spPr/>
        <p:txBody>
          <a:bodyPr/>
          <a:lstStyle/>
          <a:p>
            <a:endParaRPr lang="zh-TW" altLang="en-US">
              <a:solidFill>
                <a:prstClr val="black">
                  <a:tint val="75000"/>
                </a:prstClr>
              </a:solidFill>
            </a:endParaRPr>
          </a:p>
        </p:txBody>
      </p:sp>
      <p:sp>
        <p:nvSpPr>
          <p:cNvPr id="9" name="投影片編號版面配置區 8"/>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93972386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5BBEAD13-0566-4C6C-97E7-55F17F24B09F}" type="datetimeFigureOut">
              <a:rPr lang="zh-TW" altLang="en-US" smtClean="0">
                <a:solidFill>
                  <a:prstClr val="black">
                    <a:tint val="75000"/>
                  </a:prstClr>
                </a:solidFill>
              </a:rPr>
              <a:pPr/>
              <a:t>2018/7/26</a:t>
            </a:fld>
            <a:endParaRPr lang="zh-TW" altLang="en-US">
              <a:solidFill>
                <a:prstClr val="black">
                  <a:tint val="75000"/>
                </a:prstClr>
              </a:solidFill>
            </a:endParaRPr>
          </a:p>
        </p:txBody>
      </p:sp>
      <p:sp>
        <p:nvSpPr>
          <p:cNvPr id="4" name="頁尾版面配置區 3"/>
          <p:cNvSpPr>
            <a:spLocks noGrp="1"/>
          </p:cNvSpPr>
          <p:nvPr>
            <p:ph type="ftr" sz="quarter" idx="11"/>
          </p:nvPr>
        </p:nvSpPr>
        <p:spPr/>
        <p:txBody>
          <a:bodyPr/>
          <a:lstStyle/>
          <a:p>
            <a:endParaRPr lang="zh-TW" altLang="en-US">
              <a:solidFill>
                <a:prstClr val="black">
                  <a:tint val="75000"/>
                </a:prstClr>
              </a:solidFill>
            </a:endParaRPr>
          </a:p>
        </p:txBody>
      </p:sp>
      <p:sp>
        <p:nvSpPr>
          <p:cNvPr id="5" name="投影片編號版面配置區 4"/>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68049827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5BBEAD13-0566-4C6C-97E7-55F17F24B09F}" type="datetimeFigureOut">
              <a:rPr lang="zh-TW" altLang="en-US" smtClean="0">
                <a:solidFill>
                  <a:prstClr val="black">
                    <a:tint val="75000"/>
                  </a:prstClr>
                </a:solidFill>
              </a:rPr>
              <a:pPr/>
              <a:t>2018/7/26</a:t>
            </a:fld>
            <a:endParaRPr lang="zh-TW" altLang="en-US">
              <a:solidFill>
                <a:prstClr val="black">
                  <a:tint val="75000"/>
                </a:prstClr>
              </a:solidFill>
            </a:endParaRPr>
          </a:p>
        </p:txBody>
      </p:sp>
      <p:sp>
        <p:nvSpPr>
          <p:cNvPr id="3" name="頁尾版面配置區 2"/>
          <p:cNvSpPr>
            <a:spLocks noGrp="1"/>
          </p:cNvSpPr>
          <p:nvPr>
            <p:ph type="ftr" sz="quarter" idx="11"/>
          </p:nvPr>
        </p:nvSpPr>
        <p:spPr/>
        <p:txBody>
          <a:bodyPr/>
          <a:lstStyle/>
          <a:p>
            <a:endParaRPr lang="zh-TW" altLang="en-US">
              <a:solidFill>
                <a:prstClr val="black">
                  <a:tint val="75000"/>
                </a:prstClr>
              </a:solidFill>
            </a:endParaRPr>
          </a:p>
        </p:txBody>
      </p:sp>
      <p:sp>
        <p:nvSpPr>
          <p:cNvPr id="4" name="投影片編號版面配置區 3"/>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31747255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2"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5BBEAD13-0566-4C6C-97E7-55F17F24B09F}" type="datetimeFigureOut">
              <a:rPr lang="zh-TW" altLang="en-US" smtClean="0">
                <a:solidFill>
                  <a:prstClr val="black">
                    <a:tint val="75000"/>
                  </a:prstClr>
                </a:solidFill>
              </a:rPr>
              <a:pPr/>
              <a:t>2018/7/26</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30030014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5BBEAD13-0566-4C6C-97E7-55F17F24B09F}" type="datetimeFigureOut">
              <a:rPr lang="zh-TW" altLang="en-US" smtClean="0">
                <a:solidFill>
                  <a:prstClr val="black">
                    <a:tint val="75000"/>
                  </a:prstClr>
                </a:solidFill>
              </a:rPr>
              <a:pPr/>
              <a:t>2018/7/26</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56854003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5BBEAD13-0566-4C6C-97E7-55F17F24B09F}" type="datetimeFigureOut">
              <a:rPr lang="zh-TW" altLang="en-US" smtClean="0">
                <a:solidFill>
                  <a:prstClr val="black">
                    <a:tint val="75000"/>
                  </a:prstClr>
                </a:solidFill>
              </a:rPr>
              <a:pPr/>
              <a:t>2018/7/26</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94073534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9"/>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9"/>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5BBEAD13-0566-4C6C-97E7-55F17F24B09F}" type="datetimeFigureOut">
              <a:rPr lang="zh-TW" altLang="en-US" smtClean="0">
                <a:solidFill>
                  <a:prstClr val="black">
                    <a:tint val="75000"/>
                  </a:prstClr>
                </a:solidFill>
              </a:rPr>
              <a:pPr/>
              <a:t>2018/7/26</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90377256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0BE2987A-3DD4-4687-96F6-4824C16A8A84}" type="datetimeFigureOut">
              <a:rPr lang="zh-TW" altLang="en-US" smtClean="0">
                <a:solidFill>
                  <a:prstClr val="black">
                    <a:tint val="75000"/>
                  </a:prstClr>
                </a:solidFill>
              </a:rPr>
              <a:pPr/>
              <a:t>2018/7/26</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04B8A608-AC8E-485A-9908-11CA7B749034}"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34726749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3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3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2D9D785-77AC-4BBE-ADA5-05C766B28CF1}" type="datetimeFigureOut">
              <a:rPr lang="en-US" smtClean="0">
                <a:solidFill>
                  <a:prstClr val="black">
                    <a:tint val="75000"/>
                  </a:prstClr>
                </a:solidFill>
              </a:rPr>
              <a:pPr/>
              <a:t>7/26/2018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E1044B3-2A79-483A-8313-06A6B62238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042323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baseline="0">
                <a:latin typeface="Calibri" pitchFamily="34" charset="0"/>
                <a:ea typeface="標楷體" pitchFamily="65" charset="-120"/>
              </a:defRPr>
            </a:lvl1pPr>
          </a:lstStyle>
          <a:p>
            <a:r>
              <a:rPr lang="zh-TW" altLang="en-US" dirty="0" smtClean="0"/>
              <a:t>按一下以編輯母片標題樣式</a:t>
            </a:r>
            <a:endParaRPr lang="zh-TW" altLang="en-US" dirty="0"/>
          </a:p>
        </p:txBody>
      </p:sp>
      <p:sp>
        <p:nvSpPr>
          <p:cNvPr id="3" name="內容版面配置區 2"/>
          <p:cNvSpPr>
            <a:spLocks noGrp="1"/>
          </p:cNvSpPr>
          <p:nvPr>
            <p:ph idx="1"/>
          </p:nvPr>
        </p:nvSpPr>
        <p:spPr/>
        <p:txBody>
          <a:bodyPr/>
          <a:lstStyle>
            <a:lvl1pPr>
              <a:defRPr baseline="0">
                <a:latin typeface="Calibri" pitchFamily="34" charset="0"/>
                <a:ea typeface="標楷體" pitchFamily="65" charset="-120"/>
              </a:defRPr>
            </a:lvl1pPr>
            <a:lvl2pPr>
              <a:defRPr baseline="0">
                <a:latin typeface="Calibri" pitchFamily="34" charset="0"/>
                <a:ea typeface="標楷體" pitchFamily="65" charset="-120"/>
              </a:defRPr>
            </a:lvl2pPr>
            <a:lvl3pPr>
              <a:defRPr baseline="0">
                <a:latin typeface="Calibri" pitchFamily="34" charset="0"/>
                <a:ea typeface="標楷體" pitchFamily="65" charset="-120"/>
              </a:defRPr>
            </a:lvl3pPr>
            <a:lvl4pPr>
              <a:defRPr baseline="0">
                <a:latin typeface="Calibri" pitchFamily="34" charset="0"/>
                <a:ea typeface="標楷體" pitchFamily="65" charset="-120"/>
              </a:defRPr>
            </a:lvl4pPr>
            <a:lvl5pPr>
              <a:defRPr baseline="0">
                <a:latin typeface="Calibri" pitchFamily="34" charset="0"/>
                <a:ea typeface="標楷體" pitchFamily="65" charset="-120"/>
              </a:defRPr>
            </a:lvl5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4" name="日期版面配置區 3"/>
          <p:cNvSpPr>
            <a:spLocks noGrp="1"/>
          </p:cNvSpPr>
          <p:nvPr>
            <p:ph type="dt" sz="half" idx="10"/>
          </p:nvPr>
        </p:nvSpPr>
        <p:spPr/>
        <p:txBody>
          <a:bodyPr/>
          <a:lstStyle/>
          <a:p>
            <a:fld id="{0BE2987A-3DD4-4687-96F6-4824C16A8A84}" type="datetimeFigureOut">
              <a:rPr lang="zh-TW" altLang="en-US" smtClean="0">
                <a:solidFill>
                  <a:prstClr val="black">
                    <a:tint val="75000"/>
                  </a:prstClr>
                </a:solidFill>
              </a:rPr>
              <a:pPr/>
              <a:t>2018/7/26</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04B8A608-AC8E-485A-9908-11CA7B749034}"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98031793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0BE2987A-3DD4-4687-96F6-4824C16A8A84}" type="datetimeFigureOut">
              <a:rPr lang="zh-TW" altLang="en-US" smtClean="0">
                <a:solidFill>
                  <a:prstClr val="black">
                    <a:tint val="75000"/>
                  </a:prstClr>
                </a:solidFill>
              </a:rPr>
              <a:pPr/>
              <a:t>2018/7/26</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04B8A608-AC8E-485A-9908-11CA7B749034}"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2984301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0BE2987A-3DD4-4687-96F6-4824C16A8A84}" type="datetimeFigureOut">
              <a:rPr lang="zh-TW" altLang="en-US" smtClean="0">
                <a:solidFill>
                  <a:prstClr val="black">
                    <a:tint val="75000"/>
                  </a:prstClr>
                </a:solidFill>
              </a:rPr>
              <a:pPr/>
              <a:t>2018/7/26</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04B8A608-AC8E-485A-9908-11CA7B749034}"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312033104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0BE2987A-3DD4-4687-96F6-4824C16A8A84}" type="datetimeFigureOut">
              <a:rPr lang="zh-TW" altLang="en-US" smtClean="0">
                <a:solidFill>
                  <a:prstClr val="black">
                    <a:tint val="75000"/>
                  </a:prstClr>
                </a:solidFill>
              </a:rPr>
              <a:pPr/>
              <a:t>2018/7/26</a:t>
            </a:fld>
            <a:endParaRPr lang="zh-TW" altLang="en-US">
              <a:solidFill>
                <a:prstClr val="black">
                  <a:tint val="75000"/>
                </a:prstClr>
              </a:solidFill>
            </a:endParaRPr>
          </a:p>
        </p:txBody>
      </p:sp>
      <p:sp>
        <p:nvSpPr>
          <p:cNvPr id="8" name="頁尾版面配置區 7"/>
          <p:cNvSpPr>
            <a:spLocks noGrp="1"/>
          </p:cNvSpPr>
          <p:nvPr>
            <p:ph type="ftr" sz="quarter" idx="11"/>
          </p:nvPr>
        </p:nvSpPr>
        <p:spPr/>
        <p:txBody>
          <a:bodyPr/>
          <a:lstStyle/>
          <a:p>
            <a:endParaRPr lang="zh-TW" altLang="en-US">
              <a:solidFill>
                <a:prstClr val="black">
                  <a:tint val="75000"/>
                </a:prstClr>
              </a:solidFill>
            </a:endParaRPr>
          </a:p>
        </p:txBody>
      </p:sp>
      <p:sp>
        <p:nvSpPr>
          <p:cNvPr id="9" name="投影片編號版面配置區 8"/>
          <p:cNvSpPr>
            <a:spLocks noGrp="1"/>
          </p:cNvSpPr>
          <p:nvPr>
            <p:ph type="sldNum" sz="quarter" idx="12"/>
          </p:nvPr>
        </p:nvSpPr>
        <p:spPr/>
        <p:txBody>
          <a:bodyPr/>
          <a:lstStyle/>
          <a:p>
            <a:fld id="{04B8A608-AC8E-485A-9908-11CA7B749034}"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62244959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0BE2987A-3DD4-4687-96F6-4824C16A8A84}" type="datetimeFigureOut">
              <a:rPr lang="zh-TW" altLang="en-US" smtClean="0">
                <a:solidFill>
                  <a:prstClr val="black">
                    <a:tint val="75000"/>
                  </a:prstClr>
                </a:solidFill>
              </a:rPr>
              <a:pPr/>
              <a:t>2018/7/26</a:t>
            </a:fld>
            <a:endParaRPr lang="zh-TW" altLang="en-US">
              <a:solidFill>
                <a:prstClr val="black">
                  <a:tint val="75000"/>
                </a:prstClr>
              </a:solidFill>
            </a:endParaRPr>
          </a:p>
        </p:txBody>
      </p:sp>
      <p:sp>
        <p:nvSpPr>
          <p:cNvPr id="4" name="頁尾版面配置區 3"/>
          <p:cNvSpPr>
            <a:spLocks noGrp="1"/>
          </p:cNvSpPr>
          <p:nvPr>
            <p:ph type="ftr" sz="quarter" idx="11"/>
          </p:nvPr>
        </p:nvSpPr>
        <p:spPr/>
        <p:txBody>
          <a:bodyPr/>
          <a:lstStyle/>
          <a:p>
            <a:endParaRPr lang="zh-TW" altLang="en-US">
              <a:solidFill>
                <a:prstClr val="black">
                  <a:tint val="75000"/>
                </a:prstClr>
              </a:solidFill>
            </a:endParaRPr>
          </a:p>
        </p:txBody>
      </p:sp>
      <p:sp>
        <p:nvSpPr>
          <p:cNvPr id="5" name="投影片編號版面配置區 4"/>
          <p:cNvSpPr>
            <a:spLocks noGrp="1"/>
          </p:cNvSpPr>
          <p:nvPr>
            <p:ph type="sldNum" sz="quarter" idx="12"/>
          </p:nvPr>
        </p:nvSpPr>
        <p:spPr/>
        <p:txBody>
          <a:bodyPr/>
          <a:lstStyle/>
          <a:p>
            <a:fld id="{04B8A608-AC8E-485A-9908-11CA7B749034}"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34906981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0BE2987A-3DD4-4687-96F6-4824C16A8A84}" type="datetimeFigureOut">
              <a:rPr lang="zh-TW" altLang="en-US" smtClean="0">
                <a:solidFill>
                  <a:prstClr val="black">
                    <a:tint val="75000"/>
                  </a:prstClr>
                </a:solidFill>
              </a:rPr>
              <a:pPr/>
              <a:t>2018/7/26</a:t>
            </a:fld>
            <a:endParaRPr lang="zh-TW" altLang="en-US">
              <a:solidFill>
                <a:prstClr val="black">
                  <a:tint val="75000"/>
                </a:prstClr>
              </a:solidFill>
            </a:endParaRPr>
          </a:p>
        </p:txBody>
      </p:sp>
      <p:sp>
        <p:nvSpPr>
          <p:cNvPr id="3" name="頁尾版面配置區 2"/>
          <p:cNvSpPr>
            <a:spLocks noGrp="1"/>
          </p:cNvSpPr>
          <p:nvPr>
            <p:ph type="ftr" sz="quarter" idx="11"/>
          </p:nvPr>
        </p:nvSpPr>
        <p:spPr/>
        <p:txBody>
          <a:bodyPr/>
          <a:lstStyle/>
          <a:p>
            <a:endParaRPr lang="zh-TW" altLang="en-US">
              <a:solidFill>
                <a:prstClr val="black">
                  <a:tint val="75000"/>
                </a:prstClr>
              </a:solidFill>
            </a:endParaRPr>
          </a:p>
        </p:txBody>
      </p:sp>
      <p:sp>
        <p:nvSpPr>
          <p:cNvPr id="4" name="投影片編號版面配置區 3"/>
          <p:cNvSpPr>
            <a:spLocks noGrp="1"/>
          </p:cNvSpPr>
          <p:nvPr>
            <p:ph type="sldNum" sz="quarter" idx="12"/>
          </p:nvPr>
        </p:nvSpPr>
        <p:spPr/>
        <p:txBody>
          <a:bodyPr/>
          <a:lstStyle/>
          <a:p>
            <a:fld id="{04B8A608-AC8E-485A-9908-11CA7B749034}"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46215985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0BE2987A-3DD4-4687-96F6-4824C16A8A84}" type="datetimeFigureOut">
              <a:rPr lang="zh-TW" altLang="en-US" smtClean="0">
                <a:solidFill>
                  <a:prstClr val="black">
                    <a:tint val="75000"/>
                  </a:prstClr>
                </a:solidFill>
              </a:rPr>
              <a:pPr/>
              <a:t>2018/7/26</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04B8A608-AC8E-485A-9908-11CA7B749034}"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96243245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0BE2987A-3DD4-4687-96F6-4824C16A8A84}" type="datetimeFigureOut">
              <a:rPr lang="zh-TW" altLang="en-US" smtClean="0">
                <a:solidFill>
                  <a:prstClr val="black">
                    <a:tint val="75000"/>
                  </a:prstClr>
                </a:solidFill>
              </a:rPr>
              <a:pPr/>
              <a:t>2018/7/26</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04B8A608-AC8E-485A-9908-11CA7B749034}"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44811281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0BE2987A-3DD4-4687-96F6-4824C16A8A84}" type="datetimeFigureOut">
              <a:rPr lang="zh-TW" altLang="en-US" smtClean="0">
                <a:solidFill>
                  <a:prstClr val="black">
                    <a:tint val="75000"/>
                  </a:prstClr>
                </a:solidFill>
              </a:rPr>
              <a:pPr/>
              <a:t>2018/7/26</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04B8A608-AC8E-485A-9908-11CA7B749034}"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11741327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0BE2987A-3DD4-4687-96F6-4824C16A8A84}" type="datetimeFigureOut">
              <a:rPr lang="zh-TW" altLang="en-US" smtClean="0">
                <a:solidFill>
                  <a:prstClr val="black">
                    <a:tint val="75000"/>
                  </a:prstClr>
                </a:solidFill>
              </a:rPr>
              <a:pPr/>
              <a:t>2018/7/26</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04B8A608-AC8E-485A-9908-11CA7B749034}"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6932795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467" indent="0">
              <a:buNone/>
              <a:defRPr sz="2000" b="1"/>
            </a:lvl2pPr>
            <a:lvl3pPr marL="912947" indent="0">
              <a:buNone/>
              <a:defRPr sz="1800" b="1"/>
            </a:lvl3pPr>
            <a:lvl4pPr marL="1369430" indent="0">
              <a:buNone/>
              <a:defRPr sz="1600" b="1"/>
            </a:lvl4pPr>
            <a:lvl5pPr marL="1825903" indent="0">
              <a:buNone/>
              <a:defRPr sz="1600" b="1"/>
            </a:lvl5pPr>
            <a:lvl6pPr marL="2282373" indent="0">
              <a:buNone/>
              <a:defRPr sz="1600" b="1"/>
            </a:lvl6pPr>
            <a:lvl7pPr marL="2738855" indent="0">
              <a:buNone/>
              <a:defRPr sz="1600" b="1"/>
            </a:lvl7pPr>
            <a:lvl8pPr marL="3195327" indent="0">
              <a:buNone/>
              <a:defRPr sz="1600" b="1"/>
            </a:lvl8pPr>
            <a:lvl9pPr marL="365180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6467" indent="0">
              <a:buNone/>
              <a:defRPr sz="2000" b="1"/>
            </a:lvl2pPr>
            <a:lvl3pPr marL="912947" indent="0">
              <a:buNone/>
              <a:defRPr sz="1800" b="1"/>
            </a:lvl3pPr>
            <a:lvl4pPr marL="1369430" indent="0">
              <a:buNone/>
              <a:defRPr sz="1600" b="1"/>
            </a:lvl4pPr>
            <a:lvl5pPr marL="1825903" indent="0">
              <a:buNone/>
              <a:defRPr sz="1600" b="1"/>
            </a:lvl5pPr>
            <a:lvl6pPr marL="2282373" indent="0">
              <a:buNone/>
              <a:defRPr sz="1600" b="1"/>
            </a:lvl6pPr>
            <a:lvl7pPr marL="2738855" indent="0">
              <a:buNone/>
              <a:defRPr sz="1600" b="1"/>
            </a:lvl7pPr>
            <a:lvl8pPr marL="3195327" indent="0">
              <a:buNone/>
              <a:defRPr sz="1600" b="1"/>
            </a:lvl8pPr>
            <a:lvl9pPr marL="365180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2D9D785-77AC-4BBE-ADA5-05C766B28CF1}" type="datetimeFigureOut">
              <a:rPr lang="en-US" smtClean="0">
                <a:solidFill>
                  <a:prstClr val="black">
                    <a:tint val="75000"/>
                  </a:prstClr>
                </a:solidFill>
              </a:rPr>
              <a:pPr/>
              <a:t>7/26/2018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E1044B3-2A79-483A-8313-06A6B62238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525021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a:t>按一下以編輯母片標題樣式</a:t>
            </a:r>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按一下以編輯母片副標題樣式</a:t>
            </a:r>
          </a:p>
        </p:txBody>
      </p:sp>
      <p:sp>
        <p:nvSpPr>
          <p:cNvPr id="4" name="日期版面配置區 3"/>
          <p:cNvSpPr>
            <a:spLocks noGrp="1"/>
          </p:cNvSpPr>
          <p:nvPr>
            <p:ph type="dt" sz="half" idx="10"/>
          </p:nvPr>
        </p:nvSpPr>
        <p:spPr/>
        <p:txBody>
          <a:bodyPr/>
          <a:lstStyle/>
          <a:p>
            <a:fld id="{9E83900C-5C0D-490B-8ABC-DF141510A8E4}" type="datetime1">
              <a:rPr lang="zh-TW" altLang="en-US" smtClean="0">
                <a:solidFill>
                  <a:prstClr val="black">
                    <a:tint val="75000"/>
                  </a:prstClr>
                </a:solidFill>
              </a:rPr>
              <a:pPr/>
              <a:t>2018/7/26</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45050380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463916" y="0"/>
            <a:ext cx="8229600" cy="1143000"/>
          </a:xfrm>
        </p:spPr>
        <p:txBody>
          <a:bodyPr/>
          <a:lstStyle/>
          <a:p>
            <a:r>
              <a:rPr lang="zh-TW" altLang="en-US"/>
              <a:t>按一下以編輯母片標題樣式</a:t>
            </a:r>
          </a:p>
        </p:txBody>
      </p:sp>
      <p:sp>
        <p:nvSpPr>
          <p:cNvPr id="3" name="內容版面配置區 2"/>
          <p:cNvSpPr>
            <a:spLocks noGrp="1"/>
          </p:cNvSpPr>
          <p:nvPr>
            <p:ph idx="1"/>
          </p:nvPr>
        </p:nvSpPr>
        <p:spPr>
          <a:xfrm>
            <a:off x="457200" y="1340768"/>
            <a:ext cx="8229600" cy="4821609"/>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8D38AE62-C6DB-4CDC-9F2D-0AE444BB3718}" type="datetime1">
              <a:rPr lang="zh-TW" altLang="en-US" smtClean="0">
                <a:solidFill>
                  <a:prstClr val="black">
                    <a:tint val="75000"/>
                  </a:prstClr>
                </a:solidFill>
              </a:rPr>
              <a:pPr/>
              <a:t>2018/7/26</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331985372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dirty="0"/>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C4CAF558-379F-4724-A63C-32536D0A312B}" type="datetime1">
              <a:rPr lang="zh-TW" altLang="en-US" smtClean="0">
                <a:solidFill>
                  <a:prstClr val="black">
                    <a:tint val="75000"/>
                  </a:prstClr>
                </a:solidFill>
              </a:rPr>
              <a:pPr/>
              <a:t>2018/7/26</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391715535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p:cNvSpPr>
            <a:spLocks noGrp="1"/>
          </p:cNvSpPr>
          <p:nvPr>
            <p:ph type="dt" sz="half" idx="10"/>
          </p:nvPr>
        </p:nvSpPr>
        <p:spPr/>
        <p:txBody>
          <a:bodyPr/>
          <a:lstStyle/>
          <a:p>
            <a:fld id="{3EFE3ED6-79C2-4628-BD57-EC9E72C30114}" type="datetime1">
              <a:rPr lang="zh-TW" altLang="en-US" smtClean="0">
                <a:solidFill>
                  <a:prstClr val="black">
                    <a:tint val="75000"/>
                  </a:prstClr>
                </a:solidFill>
              </a:rPr>
              <a:pPr/>
              <a:t>2018/7/26</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05941862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p:cNvSpPr>
            <a:spLocks noGrp="1"/>
          </p:cNvSpPr>
          <p:nvPr>
            <p:ph type="dt" sz="half" idx="10"/>
          </p:nvPr>
        </p:nvSpPr>
        <p:spPr/>
        <p:txBody>
          <a:bodyPr/>
          <a:lstStyle/>
          <a:p>
            <a:fld id="{7C24B964-4874-4F1F-ACDB-12DCC617821D}" type="datetime1">
              <a:rPr lang="zh-TW" altLang="en-US" smtClean="0">
                <a:solidFill>
                  <a:prstClr val="black">
                    <a:tint val="75000"/>
                  </a:prstClr>
                </a:solidFill>
              </a:rPr>
              <a:pPr/>
              <a:t>2018/7/26</a:t>
            </a:fld>
            <a:endParaRPr lang="zh-TW" altLang="en-US">
              <a:solidFill>
                <a:prstClr val="black">
                  <a:tint val="75000"/>
                </a:prstClr>
              </a:solidFill>
            </a:endParaRPr>
          </a:p>
        </p:txBody>
      </p:sp>
      <p:sp>
        <p:nvSpPr>
          <p:cNvPr id="8" name="頁尾版面配置區 7"/>
          <p:cNvSpPr>
            <a:spLocks noGrp="1"/>
          </p:cNvSpPr>
          <p:nvPr>
            <p:ph type="ftr" sz="quarter" idx="11"/>
          </p:nvPr>
        </p:nvSpPr>
        <p:spPr/>
        <p:txBody>
          <a:bodyPr/>
          <a:lstStyle/>
          <a:p>
            <a:endParaRPr lang="zh-TW" altLang="en-US">
              <a:solidFill>
                <a:prstClr val="black">
                  <a:tint val="75000"/>
                </a:prstClr>
              </a:solidFill>
            </a:endParaRPr>
          </a:p>
        </p:txBody>
      </p:sp>
      <p:sp>
        <p:nvSpPr>
          <p:cNvPr id="9" name="投影片編號版面配置區 8"/>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327689807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2"/>
          <p:cNvSpPr>
            <a:spLocks noGrp="1"/>
          </p:cNvSpPr>
          <p:nvPr>
            <p:ph type="dt" sz="half" idx="10"/>
          </p:nvPr>
        </p:nvSpPr>
        <p:spPr/>
        <p:txBody>
          <a:bodyPr/>
          <a:lstStyle/>
          <a:p>
            <a:fld id="{8C2930E8-F1C1-4588-A725-DA55A0CA13B8}" type="datetime1">
              <a:rPr lang="zh-TW" altLang="en-US" smtClean="0">
                <a:solidFill>
                  <a:prstClr val="black">
                    <a:tint val="75000"/>
                  </a:prstClr>
                </a:solidFill>
              </a:rPr>
              <a:pPr/>
              <a:t>2018/7/26</a:t>
            </a:fld>
            <a:endParaRPr lang="zh-TW" altLang="en-US">
              <a:solidFill>
                <a:prstClr val="black">
                  <a:tint val="75000"/>
                </a:prstClr>
              </a:solidFill>
            </a:endParaRPr>
          </a:p>
        </p:txBody>
      </p:sp>
      <p:sp>
        <p:nvSpPr>
          <p:cNvPr id="4" name="頁尾版面配置區 3"/>
          <p:cNvSpPr>
            <a:spLocks noGrp="1"/>
          </p:cNvSpPr>
          <p:nvPr>
            <p:ph type="ftr" sz="quarter" idx="11"/>
          </p:nvPr>
        </p:nvSpPr>
        <p:spPr/>
        <p:txBody>
          <a:bodyPr/>
          <a:lstStyle/>
          <a:p>
            <a:endParaRPr lang="zh-TW" altLang="en-US">
              <a:solidFill>
                <a:prstClr val="black">
                  <a:tint val="75000"/>
                </a:prstClr>
              </a:solidFill>
            </a:endParaRPr>
          </a:p>
        </p:txBody>
      </p:sp>
      <p:sp>
        <p:nvSpPr>
          <p:cNvPr id="5" name="投影片編號版面配置區 4"/>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44892747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AD5B84E3-F2C5-4AFB-990C-E33DFD0A9403}" type="datetime1">
              <a:rPr lang="zh-TW" altLang="en-US" smtClean="0">
                <a:solidFill>
                  <a:prstClr val="black">
                    <a:tint val="75000"/>
                  </a:prstClr>
                </a:solidFill>
              </a:rPr>
              <a:pPr/>
              <a:t>2018/7/26</a:t>
            </a:fld>
            <a:endParaRPr lang="zh-TW" altLang="en-US">
              <a:solidFill>
                <a:prstClr val="black">
                  <a:tint val="75000"/>
                </a:prstClr>
              </a:solidFill>
            </a:endParaRPr>
          </a:p>
        </p:txBody>
      </p:sp>
      <p:sp>
        <p:nvSpPr>
          <p:cNvPr id="3" name="頁尾版面配置區 2"/>
          <p:cNvSpPr>
            <a:spLocks noGrp="1"/>
          </p:cNvSpPr>
          <p:nvPr>
            <p:ph type="ftr" sz="quarter" idx="11"/>
          </p:nvPr>
        </p:nvSpPr>
        <p:spPr/>
        <p:txBody>
          <a:bodyPr/>
          <a:lstStyle/>
          <a:p>
            <a:endParaRPr lang="zh-TW" altLang="en-US">
              <a:solidFill>
                <a:prstClr val="black">
                  <a:tint val="75000"/>
                </a:prstClr>
              </a:solidFill>
            </a:endParaRPr>
          </a:p>
        </p:txBody>
      </p:sp>
      <p:sp>
        <p:nvSpPr>
          <p:cNvPr id="4" name="投影片編號版面配置區 3"/>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27496902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CF288E96-6046-426D-9BB5-DD0D08F410F9}" type="datetime1">
              <a:rPr lang="zh-TW" altLang="en-US" smtClean="0">
                <a:solidFill>
                  <a:prstClr val="black">
                    <a:tint val="75000"/>
                  </a:prstClr>
                </a:solidFill>
              </a:rPr>
              <a:pPr/>
              <a:t>2018/7/26</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37373322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B74528A5-49F9-4A79-B92E-9C2EF9606F1F}" type="datetime1">
              <a:rPr lang="zh-TW" altLang="en-US" smtClean="0">
                <a:solidFill>
                  <a:prstClr val="black">
                    <a:tint val="75000"/>
                  </a:prstClr>
                </a:solidFill>
              </a:rPr>
              <a:pPr/>
              <a:t>2018/7/26</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95921527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5E65D8BD-8327-4E6B-915A-E609835EB5F7}" type="datetime1">
              <a:rPr lang="zh-TW" altLang="en-US" smtClean="0">
                <a:solidFill>
                  <a:prstClr val="black">
                    <a:tint val="75000"/>
                  </a:prstClr>
                </a:solidFill>
              </a:rPr>
              <a:pPr/>
              <a:t>2018/7/26</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7730290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2D9D785-77AC-4BBE-ADA5-05C766B28CF1}" type="datetimeFigureOut">
              <a:rPr lang="en-US" smtClean="0">
                <a:solidFill>
                  <a:prstClr val="black">
                    <a:tint val="75000"/>
                  </a:prstClr>
                </a:solidFill>
              </a:rPr>
              <a:pPr/>
              <a:t>7/26/2018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E1044B3-2A79-483A-8313-06A6B62238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217350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6471A05F-5509-4C4C-9F78-7E877601F37E}" type="datetime1">
              <a:rPr lang="zh-TW" altLang="en-US" smtClean="0">
                <a:solidFill>
                  <a:prstClr val="black">
                    <a:tint val="75000"/>
                  </a:prstClr>
                </a:solidFill>
              </a:rPr>
              <a:pPr/>
              <a:t>2018/7/26</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58056244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7"/>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34F67AD6-AD8B-4335-A4EF-A2A57A161F2A}" type="datetimeFigureOut">
              <a:rPr lang="zh-TW" altLang="en-US" smtClean="0">
                <a:solidFill>
                  <a:prstClr val="black">
                    <a:tint val="75000"/>
                  </a:prstClr>
                </a:solidFill>
              </a:rPr>
              <a:pPr/>
              <a:t>2018/7/26</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14B7156D-853E-4AB4-987B-4A7806A8A1A0}"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73064751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34F67AD6-AD8B-4335-A4EF-A2A57A161F2A}" type="datetimeFigureOut">
              <a:rPr lang="zh-TW" altLang="en-US" smtClean="0">
                <a:solidFill>
                  <a:prstClr val="black">
                    <a:tint val="75000"/>
                  </a:prstClr>
                </a:solidFill>
              </a:rPr>
              <a:pPr/>
              <a:t>2018/7/26</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14B7156D-853E-4AB4-987B-4A7806A8A1A0}"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93679355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2"/>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34F67AD6-AD8B-4335-A4EF-A2A57A161F2A}" type="datetimeFigureOut">
              <a:rPr lang="zh-TW" altLang="en-US" smtClean="0">
                <a:solidFill>
                  <a:prstClr val="black">
                    <a:tint val="75000"/>
                  </a:prstClr>
                </a:solidFill>
              </a:rPr>
              <a:pPr/>
              <a:t>2018/7/26</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14B7156D-853E-4AB4-987B-4A7806A8A1A0}"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19530750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34F67AD6-AD8B-4335-A4EF-A2A57A161F2A}" type="datetimeFigureOut">
              <a:rPr lang="zh-TW" altLang="en-US" smtClean="0">
                <a:solidFill>
                  <a:prstClr val="black">
                    <a:tint val="75000"/>
                  </a:prstClr>
                </a:solidFill>
              </a:rPr>
              <a:pPr/>
              <a:t>2018/7/26</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14B7156D-853E-4AB4-987B-4A7806A8A1A0}"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61573489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34F67AD6-AD8B-4335-A4EF-A2A57A161F2A}" type="datetimeFigureOut">
              <a:rPr lang="zh-TW" altLang="en-US" smtClean="0">
                <a:solidFill>
                  <a:prstClr val="black">
                    <a:tint val="75000"/>
                  </a:prstClr>
                </a:solidFill>
              </a:rPr>
              <a:pPr/>
              <a:t>2018/7/26</a:t>
            </a:fld>
            <a:endParaRPr lang="zh-TW" altLang="en-US">
              <a:solidFill>
                <a:prstClr val="black">
                  <a:tint val="75000"/>
                </a:prstClr>
              </a:solidFill>
            </a:endParaRPr>
          </a:p>
        </p:txBody>
      </p:sp>
      <p:sp>
        <p:nvSpPr>
          <p:cNvPr id="8" name="頁尾版面配置區 7"/>
          <p:cNvSpPr>
            <a:spLocks noGrp="1"/>
          </p:cNvSpPr>
          <p:nvPr>
            <p:ph type="ftr" sz="quarter" idx="11"/>
          </p:nvPr>
        </p:nvSpPr>
        <p:spPr/>
        <p:txBody>
          <a:bodyPr/>
          <a:lstStyle/>
          <a:p>
            <a:endParaRPr lang="zh-TW" altLang="en-US">
              <a:solidFill>
                <a:prstClr val="black">
                  <a:tint val="75000"/>
                </a:prstClr>
              </a:solidFill>
            </a:endParaRPr>
          </a:p>
        </p:txBody>
      </p:sp>
      <p:sp>
        <p:nvSpPr>
          <p:cNvPr id="9" name="投影片編號版面配置區 8"/>
          <p:cNvSpPr>
            <a:spLocks noGrp="1"/>
          </p:cNvSpPr>
          <p:nvPr>
            <p:ph type="sldNum" sz="quarter" idx="12"/>
          </p:nvPr>
        </p:nvSpPr>
        <p:spPr/>
        <p:txBody>
          <a:bodyPr/>
          <a:lstStyle/>
          <a:p>
            <a:fld id="{14B7156D-853E-4AB4-987B-4A7806A8A1A0}"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323599393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34F67AD6-AD8B-4335-A4EF-A2A57A161F2A}" type="datetimeFigureOut">
              <a:rPr lang="zh-TW" altLang="en-US" smtClean="0">
                <a:solidFill>
                  <a:prstClr val="black">
                    <a:tint val="75000"/>
                  </a:prstClr>
                </a:solidFill>
              </a:rPr>
              <a:pPr/>
              <a:t>2018/7/26</a:t>
            </a:fld>
            <a:endParaRPr lang="zh-TW" altLang="en-US">
              <a:solidFill>
                <a:prstClr val="black">
                  <a:tint val="75000"/>
                </a:prstClr>
              </a:solidFill>
            </a:endParaRPr>
          </a:p>
        </p:txBody>
      </p:sp>
      <p:sp>
        <p:nvSpPr>
          <p:cNvPr id="4" name="頁尾版面配置區 3"/>
          <p:cNvSpPr>
            <a:spLocks noGrp="1"/>
          </p:cNvSpPr>
          <p:nvPr>
            <p:ph type="ftr" sz="quarter" idx="11"/>
          </p:nvPr>
        </p:nvSpPr>
        <p:spPr/>
        <p:txBody>
          <a:bodyPr/>
          <a:lstStyle/>
          <a:p>
            <a:endParaRPr lang="zh-TW" altLang="en-US">
              <a:solidFill>
                <a:prstClr val="black">
                  <a:tint val="75000"/>
                </a:prstClr>
              </a:solidFill>
            </a:endParaRPr>
          </a:p>
        </p:txBody>
      </p:sp>
      <p:sp>
        <p:nvSpPr>
          <p:cNvPr id="5" name="投影片編號版面配置區 4"/>
          <p:cNvSpPr>
            <a:spLocks noGrp="1"/>
          </p:cNvSpPr>
          <p:nvPr>
            <p:ph type="sldNum" sz="quarter" idx="12"/>
          </p:nvPr>
        </p:nvSpPr>
        <p:spPr/>
        <p:txBody>
          <a:bodyPr/>
          <a:lstStyle/>
          <a:p>
            <a:fld id="{14B7156D-853E-4AB4-987B-4A7806A8A1A0}"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400937454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34F67AD6-AD8B-4335-A4EF-A2A57A161F2A}" type="datetimeFigureOut">
              <a:rPr lang="zh-TW" altLang="en-US" smtClean="0">
                <a:solidFill>
                  <a:prstClr val="black">
                    <a:tint val="75000"/>
                  </a:prstClr>
                </a:solidFill>
              </a:rPr>
              <a:pPr/>
              <a:t>2018/7/26</a:t>
            </a:fld>
            <a:endParaRPr lang="zh-TW" altLang="en-US">
              <a:solidFill>
                <a:prstClr val="black">
                  <a:tint val="75000"/>
                </a:prstClr>
              </a:solidFill>
            </a:endParaRPr>
          </a:p>
        </p:txBody>
      </p:sp>
      <p:sp>
        <p:nvSpPr>
          <p:cNvPr id="3" name="頁尾版面配置區 2"/>
          <p:cNvSpPr>
            <a:spLocks noGrp="1"/>
          </p:cNvSpPr>
          <p:nvPr>
            <p:ph type="ftr" sz="quarter" idx="11"/>
          </p:nvPr>
        </p:nvSpPr>
        <p:spPr/>
        <p:txBody>
          <a:bodyPr/>
          <a:lstStyle/>
          <a:p>
            <a:endParaRPr lang="zh-TW" altLang="en-US">
              <a:solidFill>
                <a:prstClr val="black">
                  <a:tint val="75000"/>
                </a:prstClr>
              </a:solidFill>
            </a:endParaRPr>
          </a:p>
        </p:txBody>
      </p:sp>
      <p:sp>
        <p:nvSpPr>
          <p:cNvPr id="4" name="投影片編號版面配置區 3"/>
          <p:cNvSpPr>
            <a:spLocks noGrp="1"/>
          </p:cNvSpPr>
          <p:nvPr>
            <p:ph type="sldNum" sz="quarter" idx="12"/>
          </p:nvPr>
        </p:nvSpPr>
        <p:spPr/>
        <p:txBody>
          <a:bodyPr/>
          <a:lstStyle/>
          <a:p>
            <a:fld id="{14B7156D-853E-4AB4-987B-4A7806A8A1A0}"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61065340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1"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34F67AD6-AD8B-4335-A4EF-A2A57A161F2A}" type="datetimeFigureOut">
              <a:rPr lang="zh-TW" altLang="en-US" smtClean="0">
                <a:solidFill>
                  <a:prstClr val="black">
                    <a:tint val="75000"/>
                  </a:prstClr>
                </a:solidFill>
              </a:rPr>
              <a:pPr/>
              <a:t>2018/7/26</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14B7156D-853E-4AB4-987B-4A7806A8A1A0}"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46994185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34F67AD6-AD8B-4335-A4EF-A2A57A161F2A}" type="datetimeFigureOut">
              <a:rPr lang="zh-TW" altLang="en-US" smtClean="0">
                <a:solidFill>
                  <a:prstClr val="black">
                    <a:tint val="75000"/>
                  </a:prstClr>
                </a:solidFill>
              </a:rPr>
              <a:pPr/>
              <a:t>2018/7/26</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14B7156D-853E-4AB4-987B-4A7806A8A1A0}"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34376952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D9D785-77AC-4BBE-ADA5-05C766B28CF1}" type="datetimeFigureOut">
              <a:rPr lang="en-US" smtClean="0">
                <a:solidFill>
                  <a:prstClr val="black">
                    <a:tint val="75000"/>
                  </a:prstClr>
                </a:solidFill>
              </a:rPr>
              <a:pPr/>
              <a:t>7/26/2018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E1044B3-2A79-483A-8313-06A6B62238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7398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34F67AD6-AD8B-4335-A4EF-A2A57A161F2A}" type="datetimeFigureOut">
              <a:rPr lang="zh-TW" altLang="en-US" smtClean="0">
                <a:solidFill>
                  <a:prstClr val="black">
                    <a:tint val="75000"/>
                  </a:prstClr>
                </a:solidFill>
              </a:rPr>
              <a:pPr/>
              <a:t>2018/7/26</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14B7156D-853E-4AB4-987B-4A7806A8A1A0}"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33104309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9"/>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9"/>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34F67AD6-AD8B-4335-A4EF-A2A57A161F2A}" type="datetimeFigureOut">
              <a:rPr lang="zh-TW" altLang="en-US" smtClean="0">
                <a:solidFill>
                  <a:prstClr val="black">
                    <a:tint val="75000"/>
                  </a:prstClr>
                </a:solidFill>
              </a:rPr>
              <a:pPr/>
              <a:t>2018/7/26</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14B7156D-853E-4AB4-987B-4A7806A8A1A0}"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77024165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61"/>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C3851BB4-4006-4BD3-9172-DABC18C73030}" type="datetimeFigureOut">
              <a:rPr lang="zh-TW" altLang="en-US" smtClean="0">
                <a:solidFill>
                  <a:prstClr val="black">
                    <a:tint val="75000"/>
                  </a:prstClr>
                </a:solidFill>
              </a:rPr>
              <a:pPr/>
              <a:t>2018/7/26</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51B0B946-8954-482E-BB35-6895190579D0}"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411290078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C3851BB4-4006-4BD3-9172-DABC18C73030}" type="datetimeFigureOut">
              <a:rPr lang="zh-TW" altLang="en-US" smtClean="0">
                <a:solidFill>
                  <a:prstClr val="black">
                    <a:tint val="75000"/>
                  </a:prstClr>
                </a:solidFill>
              </a:rPr>
              <a:pPr/>
              <a:t>2018/7/26</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51B0B946-8954-482E-BB35-6895190579D0}"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09499408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36"/>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C3851BB4-4006-4BD3-9172-DABC18C73030}" type="datetimeFigureOut">
              <a:rPr lang="zh-TW" altLang="en-US" smtClean="0">
                <a:solidFill>
                  <a:prstClr val="black">
                    <a:tint val="75000"/>
                  </a:prstClr>
                </a:solidFill>
              </a:rPr>
              <a:pPr/>
              <a:t>2018/7/26</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51B0B946-8954-482E-BB35-6895190579D0}"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74662196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C3851BB4-4006-4BD3-9172-DABC18C73030}" type="datetimeFigureOut">
              <a:rPr lang="zh-TW" altLang="en-US" smtClean="0">
                <a:solidFill>
                  <a:prstClr val="black">
                    <a:tint val="75000"/>
                  </a:prstClr>
                </a:solidFill>
              </a:rPr>
              <a:pPr/>
              <a:t>2018/7/26</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51B0B946-8954-482E-BB35-6895190579D0}"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92980430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43"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4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C3851BB4-4006-4BD3-9172-DABC18C73030}" type="datetimeFigureOut">
              <a:rPr lang="zh-TW" altLang="en-US" smtClean="0">
                <a:solidFill>
                  <a:prstClr val="black">
                    <a:tint val="75000"/>
                  </a:prstClr>
                </a:solidFill>
              </a:rPr>
              <a:pPr/>
              <a:t>2018/7/26</a:t>
            </a:fld>
            <a:endParaRPr lang="zh-TW" altLang="en-US">
              <a:solidFill>
                <a:prstClr val="black">
                  <a:tint val="75000"/>
                </a:prstClr>
              </a:solidFill>
            </a:endParaRPr>
          </a:p>
        </p:txBody>
      </p:sp>
      <p:sp>
        <p:nvSpPr>
          <p:cNvPr id="8" name="頁尾版面配置區 7"/>
          <p:cNvSpPr>
            <a:spLocks noGrp="1"/>
          </p:cNvSpPr>
          <p:nvPr>
            <p:ph type="ftr" sz="quarter" idx="11"/>
          </p:nvPr>
        </p:nvSpPr>
        <p:spPr/>
        <p:txBody>
          <a:bodyPr/>
          <a:lstStyle/>
          <a:p>
            <a:endParaRPr lang="zh-TW" altLang="en-US">
              <a:solidFill>
                <a:prstClr val="black">
                  <a:tint val="75000"/>
                </a:prstClr>
              </a:solidFill>
            </a:endParaRPr>
          </a:p>
        </p:txBody>
      </p:sp>
      <p:sp>
        <p:nvSpPr>
          <p:cNvPr id="9" name="投影片編號版面配置區 8"/>
          <p:cNvSpPr>
            <a:spLocks noGrp="1"/>
          </p:cNvSpPr>
          <p:nvPr>
            <p:ph type="sldNum" sz="quarter" idx="12"/>
          </p:nvPr>
        </p:nvSpPr>
        <p:spPr/>
        <p:txBody>
          <a:bodyPr/>
          <a:lstStyle/>
          <a:p>
            <a:fld id="{51B0B946-8954-482E-BB35-6895190579D0}"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73453216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C3851BB4-4006-4BD3-9172-DABC18C73030}" type="datetimeFigureOut">
              <a:rPr lang="zh-TW" altLang="en-US" smtClean="0">
                <a:solidFill>
                  <a:prstClr val="black">
                    <a:tint val="75000"/>
                  </a:prstClr>
                </a:solidFill>
              </a:rPr>
              <a:pPr/>
              <a:t>2018/7/26</a:t>
            </a:fld>
            <a:endParaRPr lang="zh-TW" altLang="en-US">
              <a:solidFill>
                <a:prstClr val="black">
                  <a:tint val="75000"/>
                </a:prstClr>
              </a:solidFill>
            </a:endParaRPr>
          </a:p>
        </p:txBody>
      </p:sp>
      <p:sp>
        <p:nvSpPr>
          <p:cNvPr id="4" name="頁尾版面配置區 3"/>
          <p:cNvSpPr>
            <a:spLocks noGrp="1"/>
          </p:cNvSpPr>
          <p:nvPr>
            <p:ph type="ftr" sz="quarter" idx="11"/>
          </p:nvPr>
        </p:nvSpPr>
        <p:spPr/>
        <p:txBody>
          <a:bodyPr/>
          <a:lstStyle/>
          <a:p>
            <a:endParaRPr lang="zh-TW" altLang="en-US">
              <a:solidFill>
                <a:prstClr val="black">
                  <a:tint val="75000"/>
                </a:prstClr>
              </a:solidFill>
            </a:endParaRPr>
          </a:p>
        </p:txBody>
      </p:sp>
      <p:sp>
        <p:nvSpPr>
          <p:cNvPr id="5" name="投影片編號版面配置區 4"/>
          <p:cNvSpPr>
            <a:spLocks noGrp="1"/>
          </p:cNvSpPr>
          <p:nvPr>
            <p:ph type="sldNum" sz="quarter" idx="12"/>
          </p:nvPr>
        </p:nvSpPr>
        <p:spPr/>
        <p:txBody>
          <a:bodyPr/>
          <a:lstStyle/>
          <a:p>
            <a:fld id="{51B0B946-8954-482E-BB35-6895190579D0}"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59532266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C3851BB4-4006-4BD3-9172-DABC18C73030}" type="datetimeFigureOut">
              <a:rPr lang="zh-TW" altLang="en-US" smtClean="0">
                <a:solidFill>
                  <a:prstClr val="black">
                    <a:tint val="75000"/>
                  </a:prstClr>
                </a:solidFill>
              </a:rPr>
              <a:pPr/>
              <a:t>2018/7/26</a:t>
            </a:fld>
            <a:endParaRPr lang="zh-TW" altLang="en-US">
              <a:solidFill>
                <a:prstClr val="black">
                  <a:tint val="75000"/>
                </a:prstClr>
              </a:solidFill>
            </a:endParaRPr>
          </a:p>
        </p:txBody>
      </p:sp>
      <p:sp>
        <p:nvSpPr>
          <p:cNvPr id="3" name="頁尾版面配置區 2"/>
          <p:cNvSpPr>
            <a:spLocks noGrp="1"/>
          </p:cNvSpPr>
          <p:nvPr>
            <p:ph type="ftr" sz="quarter" idx="11"/>
          </p:nvPr>
        </p:nvSpPr>
        <p:spPr/>
        <p:txBody>
          <a:bodyPr/>
          <a:lstStyle/>
          <a:p>
            <a:endParaRPr lang="zh-TW" altLang="en-US">
              <a:solidFill>
                <a:prstClr val="black">
                  <a:tint val="75000"/>
                </a:prstClr>
              </a:solidFill>
            </a:endParaRPr>
          </a:p>
        </p:txBody>
      </p:sp>
      <p:sp>
        <p:nvSpPr>
          <p:cNvPr id="4" name="投影片編號版面配置區 3"/>
          <p:cNvSpPr>
            <a:spLocks noGrp="1"/>
          </p:cNvSpPr>
          <p:nvPr>
            <p:ph type="sldNum" sz="quarter" idx="12"/>
          </p:nvPr>
        </p:nvSpPr>
        <p:spPr/>
        <p:txBody>
          <a:bodyPr/>
          <a:lstStyle/>
          <a:p>
            <a:fld id="{51B0B946-8954-482E-BB35-6895190579D0}"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401810281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2"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8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C3851BB4-4006-4BD3-9172-DABC18C73030}" type="datetimeFigureOut">
              <a:rPr lang="zh-TW" altLang="en-US" smtClean="0">
                <a:solidFill>
                  <a:prstClr val="black">
                    <a:tint val="75000"/>
                  </a:prstClr>
                </a:solidFill>
              </a:rPr>
              <a:pPr/>
              <a:t>2018/7/26</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51B0B946-8954-482E-BB35-6895190579D0}"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790614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7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6467" indent="0">
              <a:buNone/>
              <a:defRPr sz="1200"/>
            </a:lvl2pPr>
            <a:lvl3pPr marL="912947" indent="0">
              <a:buNone/>
              <a:defRPr sz="1000"/>
            </a:lvl3pPr>
            <a:lvl4pPr marL="1369430" indent="0">
              <a:buNone/>
              <a:defRPr sz="900"/>
            </a:lvl4pPr>
            <a:lvl5pPr marL="1825903" indent="0">
              <a:buNone/>
              <a:defRPr sz="900"/>
            </a:lvl5pPr>
            <a:lvl6pPr marL="2282373" indent="0">
              <a:buNone/>
              <a:defRPr sz="900"/>
            </a:lvl6pPr>
            <a:lvl7pPr marL="2738855" indent="0">
              <a:buNone/>
              <a:defRPr sz="900"/>
            </a:lvl7pPr>
            <a:lvl8pPr marL="3195327" indent="0">
              <a:buNone/>
              <a:defRPr sz="900"/>
            </a:lvl8pPr>
            <a:lvl9pPr marL="3651803"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D9D785-77AC-4BBE-ADA5-05C766B28CF1}" type="datetimeFigureOut">
              <a:rPr lang="en-US" smtClean="0">
                <a:solidFill>
                  <a:prstClr val="black">
                    <a:tint val="75000"/>
                  </a:prstClr>
                </a:solidFill>
              </a:rPr>
              <a:pPr/>
              <a:t>7/26/2018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E1044B3-2A79-483A-8313-06A6B62238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137093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C3851BB4-4006-4BD3-9172-DABC18C73030}" type="datetimeFigureOut">
              <a:rPr lang="zh-TW" altLang="en-US" smtClean="0">
                <a:solidFill>
                  <a:prstClr val="black">
                    <a:tint val="75000"/>
                  </a:prstClr>
                </a:solidFill>
              </a:rPr>
              <a:pPr/>
              <a:t>2018/7/26</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51B0B946-8954-482E-BB35-6895190579D0}"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422768074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C3851BB4-4006-4BD3-9172-DABC18C73030}" type="datetimeFigureOut">
              <a:rPr lang="zh-TW" altLang="en-US" smtClean="0">
                <a:solidFill>
                  <a:prstClr val="black">
                    <a:tint val="75000"/>
                  </a:prstClr>
                </a:solidFill>
              </a:rPr>
              <a:pPr/>
              <a:t>2018/7/26</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51B0B946-8954-482E-BB35-6895190579D0}"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02389247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74"/>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74"/>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C3851BB4-4006-4BD3-9172-DABC18C73030}" type="datetimeFigureOut">
              <a:rPr lang="zh-TW" altLang="en-US" smtClean="0">
                <a:solidFill>
                  <a:prstClr val="black">
                    <a:tint val="75000"/>
                  </a:prstClr>
                </a:solidFill>
              </a:rPr>
              <a:pPr/>
              <a:t>2018/7/26</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51B0B946-8954-482E-BB35-6895190579D0}"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35619563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467" indent="0">
              <a:buNone/>
              <a:defRPr sz="2800"/>
            </a:lvl2pPr>
            <a:lvl3pPr marL="912947" indent="0">
              <a:buNone/>
              <a:defRPr sz="2400"/>
            </a:lvl3pPr>
            <a:lvl4pPr marL="1369430" indent="0">
              <a:buNone/>
              <a:defRPr sz="2000"/>
            </a:lvl4pPr>
            <a:lvl5pPr marL="1825903" indent="0">
              <a:buNone/>
              <a:defRPr sz="2000"/>
            </a:lvl5pPr>
            <a:lvl6pPr marL="2282373" indent="0">
              <a:buNone/>
              <a:defRPr sz="2000"/>
            </a:lvl6pPr>
            <a:lvl7pPr marL="2738855" indent="0">
              <a:buNone/>
              <a:defRPr sz="2000"/>
            </a:lvl7pPr>
            <a:lvl8pPr marL="3195327" indent="0">
              <a:buNone/>
              <a:defRPr sz="2000"/>
            </a:lvl8pPr>
            <a:lvl9pPr marL="3651803"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467" indent="0">
              <a:buNone/>
              <a:defRPr sz="1200"/>
            </a:lvl2pPr>
            <a:lvl3pPr marL="912947" indent="0">
              <a:buNone/>
              <a:defRPr sz="1000"/>
            </a:lvl3pPr>
            <a:lvl4pPr marL="1369430" indent="0">
              <a:buNone/>
              <a:defRPr sz="900"/>
            </a:lvl4pPr>
            <a:lvl5pPr marL="1825903" indent="0">
              <a:buNone/>
              <a:defRPr sz="900"/>
            </a:lvl5pPr>
            <a:lvl6pPr marL="2282373" indent="0">
              <a:buNone/>
              <a:defRPr sz="900"/>
            </a:lvl6pPr>
            <a:lvl7pPr marL="2738855" indent="0">
              <a:buNone/>
              <a:defRPr sz="900"/>
            </a:lvl7pPr>
            <a:lvl8pPr marL="3195327" indent="0">
              <a:buNone/>
              <a:defRPr sz="900"/>
            </a:lvl8pPr>
            <a:lvl9pPr marL="3651803"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D9D785-77AC-4BBE-ADA5-05C766B28CF1}" type="datetimeFigureOut">
              <a:rPr lang="en-US" smtClean="0">
                <a:solidFill>
                  <a:prstClr val="black">
                    <a:tint val="75000"/>
                  </a:prstClr>
                </a:solidFill>
              </a:rPr>
              <a:pPr/>
              <a:t>7/26/2018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E1044B3-2A79-483A-8313-06A6B62238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0588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1.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theme" Target="../theme/theme5.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7.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theme" Target="../theme/theme6.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8.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theme" Target="../theme/theme7.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9.xml"/><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theme" Target="../theme/theme8.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293" tIns="45647" rIns="91293" bIns="45647"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31"/>
            <a:ext cx="8229600" cy="4525963"/>
          </a:xfrm>
          <a:prstGeom prst="rect">
            <a:avLst/>
          </a:prstGeom>
        </p:spPr>
        <p:txBody>
          <a:bodyPr vert="horz" lIns="91293" tIns="45647" rIns="91293" bIns="45647"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81"/>
            <a:ext cx="2133600" cy="365125"/>
          </a:xfrm>
          <a:prstGeom prst="rect">
            <a:avLst/>
          </a:prstGeom>
        </p:spPr>
        <p:txBody>
          <a:bodyPr vert="horz" lIns="91293" tIns="45647" rIns="91293" bIns="45647" rtlCol="0" anchor="ctr"/>
          <a:lstStyle>
            <a:lvl1pPr algn="l">
              <a:defRPr sz="1200">
                <a:solidFill>
                  <a:schemeClr val="tx1">
                    <a:tint val="75000"/>
                  </a:schemeClr>
                </a:solidFill>
              </a:defRPr>
            </a:lvl1pPr>
          </a:lstStyle>
          <a:p>
            <a:pPr defTabSz="912947"/>
            <a:fld id="{B2D9D785-77AC-4BBE-ADA5-05C766B28CF1}" type="datetimeFigureOut">
              <a:rPr lang="en-US" smtClean="0">
                <a:solidFill>
                  <a:prstClr val="black">
                    <a:tint val="75000"/>
                  </a:prstClr>
                </a:solidFill>
              </a:rPr>
              <a:pPr defTabSz="912947"/>
              <a:t>7/26/2018</a:t>
            </a:fld>
            <a:endParaRPr lang="en-US">
              <a:solidFill>
                <a:prstClr val="black">
                  <a:tint val="75000"/>
                </a:prstClr>
              </a:solidFill>
            </a:endParaRPr>
          </a:p>
        </p:txBody>
      </p:sp>
      <p:sp>
        <p:nvSpPr>
          <p:cNvPr id="5" name="Footer Placeholder 4"/>
          <p:cNvSpPr>
            <a:spLocks noGrp="1"/>
          </p:cNvSpPr>
          <p:nvPr>
            <p:ph type="ftr" sz="quarter" idx="3"/>
          </p:nvPr>
        </p:nvSpPr>
        <p:spPr>
          <a:xfrm>
            <a:off x="3124201" y="6356381"/>
            <a:ext cx="2895600" cy="365125"/>
          </a:xfrm>
          <a:prstGeom prst="rect">
            <a:avLst/>
          </a:prstGeom>
        </p:spPr>
        <p:txBody>
          <a:bodyPr vert="horz" lIns="91293" tIns="45647" rIns="91293" bIns="45647" rtlCol="0" anchor="ctr"/>
          <a:lstStyle>
            <a:lvl1pPr algn="ctr">
              <a:defRPr sz="1200">
                <a:solidFill>
                  <a:schemeClr val="tx1">
                    <a:tint val="75000"/>
                  </a:schemeClr>
                </a:solidFill>
              </a:defRPr>
            </a:lvl1pPr>
          </a:lstStyle>
          <a:p>
            <a:pPr defTabSz="912947"/>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81"/>
            <a:ext cx="2133600" cy="365125"/>
          </a:xfrm>
          <a:prstGeom prst="rect">
            <a:avLst/>
          </a:prstGeom>
        </p:spPr>
        <p:txBody>
          <a:bodyPr vert="horz" lIns="91293" tIns="45647" rIns="91293" bIns="45647" rtlCol="0" anchor="ctr"/>
          <a:lstStyle>
            <a:lvl1pPr algn="r">
              <a:defRPr sz="1200">
                <a:solidFill>
                  <a:schemeClr val="tx1">
                    <a:tint val="75000"/>
                  </a:schemeClr>
                </a:solidFill>
              </a:defRPr>
            </a:lvl1pPr>
          </a:lstStyle>
          <a:p>
            <a:pPr defTabSz="912947"/>
            <a:fld id="{DE1044B3-2A79-483A-8313-06A6B62238C1}" type="slidenum">
              <a:rPr lang="en-US" smtClean="0">
                <a:solidFill>
                  <a:prstClr val="black">
                    <a:tint val="75000"/>
                  </a:prstClr>
                </a:solidFill>
              </a:rPr>
              <a:pPr defTabSz="912947"/>
              <a:t>‹#›</a:t>
            </a:fld>
            <a:endParaRPr lang="en-US">
              <a:solidFill>
                <a:prstClr val="black">
                  <a:tint val="75000"/>
                </a:prstClr>
              </a:solidFill>
            </a:endParaRPr>
          </a:p>
        </p:txBody>
      </p:sp>
    </p:spTree>
    <p:extLst>
      <p:ext uri="{BB962C8B-B14F-4D97-AF65-F5344CB8AC3E}">
        <p14:creationId xmlns:p14="http://schemas.microsoft.com/office/powerpoint/2010/main" val="41996927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2947" rtl="0" eaLnBrk="1" latinLnBrk="0" hangingPunct="1">
        <a:spcBef>
          <a:spcPct val="0"/>
        </a:spcBef>
        <a:buNone/>
        <a:defRPr sz="4400" kern="1200">
          <a:solidFill>
            <a:schemeClr val="tx1"/>
          </a:solidFill>
          <a:latin typeface="+mj-lt"/>
          <a:ea typeface="+mj-ea"/>
          <a:cs typeface="+mj-cs"/>
        </a:defRPr>
      </a:lvl1pPr>
    </p:titleStyle>
    <p:bodyStyle>
      <a:lvl1pPr marL="342363" indent="-342363" algn="l" defTabSz="912947"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1772" indent="-285305" algn="l" defTabSz="912947"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1185" indent="-228233" algn="l" defTabSz="912947"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7659" indent="-228233" algn="l" defTabSz="91294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4145" indent="-228233" algn="l" defTabSz="91294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0617" indent="-228233" algn="l" defTabSz="91294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67088" indent="-228233" algn="l" defTabSz="91294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3568" indent="-228233" algn="l" defTabSz="91294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0033" indent="-228233" algn="l" defTabSz="91294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2947" rtl="0" eaLnBrk="1" latinLnBrk="0" hangingPunct="1">
        <a:defRPr sz="1800" kern="1200">
          <a:solidFill>
            <a:schemeClr val="tx1"/>
          </a:solidFill>
          <a:latin typeface="+mn-lt"/>
          <a:ea typeface="+mn-ea"/>
          <a:cs typeface="+mn-cs"/>
        </a:defRPr>
      </a:lvl1pPr>
      <a:lvl2pPr marL="456467" algn="l" defTabSz="912947" rtl="0" eaLnBrk="1" latinLnBrk="0" hangingPunct="1">
        <a:defRPr sz="1800" kern="1200">
          <a:solidFill>
            <a:schemeClr val="tx1"/>
          </a:solidFill>
          <a:latin typeface="+mn-lt"/>
          <a:ea typeface="+mn-ea"/>
          <a:cs typeface="+mn-cs"/>
        </a:defRPr>
      </a:lvl2pPr>
      <a:lvl3pPr marL="912947" algn="l" defTabSz="912947" rtl="0" eaLnBrk="1" latinLnBrk="0" hangingPunct="1">
        <a:defRPr sz="1800" kern="1200">
          <a:solidFill>
            <a:schemeClr val="tx1"/>
          </a:solidFill>
          <a:latin typeface="+mn-lt"/>
          <a:ea typeface="+mn-ea"/>
          <a:cs typeface="+mn-cs"/>
        </a:defRPr>
      </a:lvl3pPr>
      <a:lvl4pPr marL="1369430" algn="l" defTabSz="912947" rtl="0" eaLnBrk="1" latinLnBrk="0" hangingPunct="1">
        <a:defRPr sz="1800" kern="1200">
          <a:solidFill>
            <a:schemeClr val="tx1"/>
          </a:solidFill>
          <a:latin typeface="+mn-lt"/>
          <a:ea typeface="+mn-ea"/>
          <a:cs typeface="+mn-cs"/>
        </a:defRPr>
      </a:lvl4pPr>
      <a:lvl5pPr marL="1825903" algn="l" defTabSz="912947" rtl="0" eaLnBrk="1" latinLnBrk="0" hangingPunct="1">
        <a:defRPr sz="1800" kern="1200">
          <a:solidFill>
            <a:schemeClr val="tx1"/>
          </a:solidFill>
          <a:latin typeface="+mn-lt"/>
          <a:ea typeface="+mn-ea"/>
          <a:cs typeface="+mn-cs"/>
        </a:defRPr>
      </a:lvl5pPr>
      <a:lvl6pPr marL="2282373" algn="l" defTabSz="912947" rtl="0" eaLnBrk="1" latinLnBrk="0" hangingPunct="1">
        <a:defRPr sz="1800" kern="1200">
          <a:solidFill>
            <a:schemeClr val="tx1"/>
          </a:solidFill>
          <a:latin typeface="+mn-lt"/>
          <a:ea typeface="+mn-ea"/>
          <a:cs typeface="+mn-cs"/>
        </a:defRPr>
      </a:lvl6pPr>
      <a:lvl7pPr marL="2738855" algn="l" defTabSz="912947" rtl="0" eaLnBrk="1" latinLnBrk="0" hangingPunct="1">
        <a:defRPr sz="1800" kern="1200">
          <a:solidFill>
            <a:schemeClr val="tx1"/>
          </a:solidFill>
          <a:latin typeface="+mn-lt"/>
          <a:ea typeface="+mn-ea"/>
          <a:cs typeface="+mn-cs"/>
        </a:defRPr>
      </a:lvl7pPr>
      <a:lvl8pPr marL="3195327" algn="l" defTabSz="912947" rtl="0" eaLnBrk="1" latinLnBrk="0" hangingPunct="1">
        <a:defRPr sz="1800" kern="1200">
          <a:solidFill>
            <a:schemeClr val="tx1"/>
          </a:solidFill>
          <a:latin typeface="+mn-lt"/>
          <a:ea typeface="+mn-ea"/>
          <a:cs typeface="+mn-cs"/>
        </a:defRPr>
      </a:lvl8pPr>
      <a:lvl9pPr marL="3651803" algn="l" defTabSz="91294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white">
          <a:xfrm>
            <a:off x="0" y="6400800"/>
            <a:ext cx="9144000" cy="457200"/>
          </a:xfrm>
          <a:prstGeom prst="rect">
            <a:avLst/>
          </a:prstGeom>
          <a:solidFill>
            <a:srgbClr val="17426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2" name="Rectangle 1"/>
          <p:cNvSpPr/>
          <p:nvPr/>
        </p:nvSpPr>
        <p:spPr bwMode="white">
          <a:xfrm>
            <a:off x="0" y="0"/>
            <a:ext cx="9144000" cy="1066800"/>
          </a:xfrm>
          <a:prstGeom prst="rect">
            <a:avLst/>
          </a:prstGeom>
          <a:solidFill>
            <a:srgbClr val="17426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17412" name="Title Placeholder 1"/>
          <p:cNvSpPr>
            <a:spLocks noGrp="1"/>
          </p:cNvSpPr>
          <p:nvPr>
            <p:ph type="title"/>
          </p:nvPr>
        </p:nvSpPr>
        <p:spPr bwMode="black">
          <a:xfrm>
            <a:off x="381000" y="0"/>
            <a:ext cx="83820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7413" name="Text Placeholder 2"/>
          <p:cNvSpPr>
            <a:spLocks noGrp="1"/>
          </p:cNvSpPr>
          <p:nvPr>
            <p:ph type="body" idx="1"/>
          </p:nvPr>
        </p:nvSpPr>
        <p:spPr bwMode="auto">
          <a:xfrm>
            <a:off x="457200" y="1295400"/>
            <a:ext cx="8229600" cy="48307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2" name="Slide Number Placeholder 5"/>
          <p:cNvSpPr>
            <a:spLocks noGrp="1"/>
          </p:cNvSpPr>
          <p:nvPr>
            <p:ph type="sldNum" sz="quarter" idx="4"/>
          </p:nvPr>
        </p:nvSpPr>
        <p:spPr bwMode="black">
          <a:xfrm>
            <a:off x="381000" y="6416675"/>
            <a:ext cx="2209800" cy="4413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FFFFFF"/>
                </a:solidFill>
                <a:cs typeface="Arial" pitchFamily="34" charset="0"/>
              </a:defRPr>
            </a:lvl1pPr>
          </a:lstStyle>
          <a:p>
            <a:pPr fontAlgn="base">
              <a:spcBef>
                <a:spcPct val="0"/>
              </a:spcBef>
              <a:spcAft>
                <a:spcPct val="0"/>
              </a:spcAft>
            </a:pPr>
            <a:fld id="{8DC3DB96-91E5-48B2-B4FD-CD6D3FD5D254}" type="slidenum">
              <a:rPr lang="en-US">
                <a:latin typeface="Arial" pitchFamily="34" charset="0"/>
                <a:ea typeface="ＭＳ Ｐゴシック" charset="-128"/>
              </a:rPr>
              <a:pPr fontAlgn="base">
                <a:spcBef>
                  <a:spcPct val="0"/>
                </a:spcBef>
                <a:spcAft>
                  <a:spcPct val="0"/>
                </a:spcAft>
              </a:pPr>
              <a:t>‹#›</a:t>
            </a:fld>
            <a:endParaRPr lang="en-US">
              <a:latin typeface="Arial" pitchFamily="34" charset="0"/>
              <a:ea typeface="ＭＳ Ｐゴシック" charset="-128"/>
            </a:endParaRPr>
          </a:p>
        </p:txBody>
      </p:sp>
      <p:pic>
        <p:nvPicPr>
          <p:cNvPr id="17415" name="Picture 39" descr="fs_clear_blue"/>
          <p:cNvPicPr>
            <a:picLocks noChangeAspect="1" noChangeArrowheads="1"/>
          </p:cNvPicPr>
          <p:nvPr/>
        </p:nvPicPr>
        <p:blipFill>
          <a:blip r:embed="rId7" cstate="print">
            <a:clrChange>
              <a:clrFrom>
                <a:srgbClr val="FDFDFD"/>
              </a:clrFrom>
              <a:clrTo>
                <a:srgbClr val="FDFDFD">
                  <a:alpha val="0"/>
                </a:srgbClr>
              </a:clrTo>
            </a:clrChange>
            <a:lum bright="100000"/>
          </a:blip>
          <a:srcRect/>
          <a:stretch>
            <a:fillRect/>
          </a:stretch>
        </p:blipFill>
        <p:spPr bwMode="black">
          <a:xfrm>
            <a:off x="2857500" y="6381750"/>
            <a:ext cx="3429000" cy="468313"/>
          </a:xfrm>
          <a:prstGeom prst="rect">
            <a:avLst/>
          </a:prstGeom>
          <a:noFill/>
          <a:ln w="9525">
            <a:noFill/>
            <a:miter lim="800000"/>
            <a:headEnd/>
            <a:tailEnd/>
          </a:ln>
        </p:spPr>
      </p:pic>
    </p:spTree>
    <p:extLst>
      <p:ext uri="{BB962C8B-B14F-4D97-AF65-F5344CB8AC3E}">
        <p14:creationId xmlns:p14="http://schemas.microsoft.com/office/powerpoint/2010/main" val="1931331935"/>
      </p:ext>
    </p:extLst>
  </p:cSld>
  <p:clrMap bg1="lt1" tx1="dk1" bg2="lt2" tx2="dk2" accent1="accent1" accent2="accent2" accent3="accent3" accent4="accent4" accent5="accent5" accent6="accent6" hlink="hlink" folHlink="folHlink"/>
  <p:sldLayoutIdLst>
    <p:sldLayoutId id="2147483673" r:id="rId1"/>
    <p:sldLayoutId id="2147483675" r:id="rId2"/>
    <p:sldLayoutId id="2147483676" r:id="rId3"/>
    <p:sldLayoutId id="2147483677" r:id="rId4"/>
    <p:sldLayoutId id="2147483678" r:id="rId5"/>
  </p:sldLayoutIdLst>
  <p:hf hdr="0" ftr="0" dt="0"/>
  <p:txStyles>
    <p:titleStyle>
      <a:lvl1pPr algn="l" rtl="0" eaLnBrk="0" fontAlgn="base" hangingPunct="0">
        <a:spcBef>
          <a:spcPct val="0"/>
        </a:spcBef>
        <a:spcAft>
          <a:spcPct val="0"/>
        </a:spcAft>
        <a:defRPr sz="2400" b="1" kern="1200">
          <a:solidFill>
            <a:schemeClr val="bg1"/>
          </a:solidFill>
          <a:latin typeface="Arial" pitchFamily="34" charset="0"/>
          <a:ea typeface="ＭＳ Ｐゴシック" charset="0"/>
          <a:cs typeface="ＭＳ Ｐゴシック" charset="0"/>
        </a:defRPr>
      </a:lvl1pPr>
      <a:lvl2pPr algn="l" rtl="0" eaLnBrk="0" fontAlgn="base" hangingPunct="0">
        <a:spcBef>
          <a:spcPct val="0"/>
        </a:spcBef>
        <a:spcAft>
          <a:spcPct val="0"/>
        </a:spcAft>
        <a:defRPr sz="2400" b="1">
          <a:solidFill>
            <a:schemeClr val="bg1"/>
          </a:solidFill>
          <a:latin typeface="Arial" pitchFamily="34" charset="0"/>
          <a:ea typeface="ＭＳ Ｐゴシック" charset="0"/>
          <a:cs typeface="ＭＳ Ｐゴシック" charset="0"/>
        </a:defRPr>
      </a:lvl2pPr>
      <a:lvl3pPr algn="l" rtl="0" eaLnBrk="0" fontAlgn="base" hangingPunct="0">
        <a:spcBef>
          <a:spcPct val="0"/>
        </a:spcBef>
        <a:spcAft>
          <a:spcPct val="0"/>
        </a:spcAft>
        <a:defRPr sz="2400" b="1">
          <a:solidFill>
            <a:schemeClr val="bg1"/>
          </a:solidFill>
          <a:latin typeface="Arial" pitchFamily="34" charset="0"/>
          <a:ea typeface="ＭＳ Ｐゴシック" charset="0"/>
          <a:cs typeface="ＭＳ Ｐゴシック" charset="0"/>
        </a:defRPr>
      </a:lvl3pPr>
      <a:lvl4pPr algn="l" rtl="0" eaLnBrk="0" fontAlgn="base" hangingPunct="0">
        <a:spcBef>
          <a:spcPct val="0"/>
        </a:spcBef>
        <a:spcAft>
          <a:spcPct val="0"/>
        </a:spcAft>
        <a:defRPr sz="2400" b="1">
          <a:solidFill>
            <a:schemeClr val="bg1"/>
          </a:solidFill>
          <a:latin typeface="Arial" pitchFamily="34" charset="0"/>
          <a:ea typeface="ＭＳ Ｐゴシック" charset="0"/>
          <a:cs typeface="ＭＳ Ｐゴシック" charset="0"/>
        </a:defRPr>
      </a:lvl4pPr>
      <a:lvl5pPr algn="l" rtl="0" eaLnBrk="0" fontAlgn="base" hangingPunct="0">
        <a:spcBef>
          <a:spcPct val="0"/>
        </a:spcBef>
        <a:spcAft>
          <a:spcPct val="0"/>
        </a:spcAft>
        <a:defRPr sz="2400" b="1">
          <a:solidFill>
            <a:schemeClr val="bg1"/>
          </a:solidFill>
          <a:latin typeface="Arial" pitchFamily="34" charset="0"/>
          <a:ea typeface="ＭＳ Ｐゴシック" charset="0"/>
          <a:cs typeface="ＭＳ Ｐゴシック" charset="0"/>
        </a:defRPr>
      </a:lvl5pPr>
      <a:lvl6pPr marL="457200" algn="l" rtl="0" fontAlgn="base">
        <a:spcBef>
          <a:spcPct val="0"/>
        </a:spcBef>
        <a:spcAft>
          <a:spcPct val="0"/>
        </a:spcAft>
        <a:defRPr sz="2400" b="1">
          <a:solidFill>
            <a:schemeClr val="tx1"/>
          </a:solidFill>
          <a:latin typeface="Arial" pitchFamily="34" charset="0"/>
          <a:cs typeface="Arial" pitchFamily="34" charset="0"/>
        </a:defRPr>
      </a:lvl6pPr>
      <a:lvl7pPr marL="914400" algn="l" rtl="0" fontAlgn="base">
        <a:spcBef>
          <a:spcPct val="0"/>
        </a:spcBef>
        <a:spcAft>
          <a:spcPct val="0"/>
        </a:spcAft>
        <a:defRPr sz="2400" b="1">
          <a:solidFill>
            <a:schemeClr val="tx1"/>
          </a:solidFill>
          <a:latin typeface="Arial" pitchFamily="34" charset="0"/>
          <a:cs typeface="Arial" pitchFamily="34" charset="0"/>
        </a:defRPr>
      </a:lvl7pPr>
      <a:lvl8pPr marL="1371600" algn="l" rtl="0" fontAlgn="base">
        <a:spcBef>
          <a:spcPct val="0"/>
        </a:spcBef>
        <a:spcAft>
          <a:spcPct val="0"/>
        </a:spcAft>
        <a:defRPr sz="2400" b="1">
          <a:solidFill>
            <a:schemeClr val="tx1"/>
          </a:solidFill>
          <a:latin typeface="Arial" pitchFamily="34" charset="0"/>
          <a:cs typeface="Arial" pitchFamily="34" charset="0"/>
        </a:defRPr>
      </a:lvl8pPr>
      <a:lvl9pPr marL="1828800" algn="l" rtl="0" fontAlgn="base">
        <a:spcBef>
          <a:spcPct val="0"/>
        </a:spcBef>
        <a:spcAft>
          <a:spcPct val="0"/>
        </a:spcAft>
        <a:defRPr sz="2400" b="1">
          <a:solidFill>
            <a:schemeClr val="tx1"/>
          </a:solidFill>
          <a:latin typeface="Arial" pitchFamily="34" charset="0"/>
          <a:cs typeface="Arial" pitchFamily="34" charset="0"/>
        </a:defRPr>
      </a:lvl9pPr>
    </p:titleStyle>
    <p:bodyStyle>
      <a:lvl1pPr marL="182563" indent="-182563" algn="l" rtl="0" eaLnBrk="0" fontAlgn="base" hangingPunct="0">
        <a:spcBef>
          <a:spcPct val="20000"/>
        </a:spcBef>
        <a:spcAft>
          <a:spcPct val="0"/>
        </a:spcAft>
        <a:buClr>
          <a:srgbClr val="17426B"/>
        </a:buClr>
        <a:buFont typeface="Wingdings" pitchFamily="2" charset="2"/>
        <a:buChar char="§"/>
        <a:defRPr kern="1200">
          <a:solidFill>
            <a:schemeClr val="tx1"/>
          </a:solidFill>
          <a:latin typeface="Arial" pitchFamily="34" charset="0"/>
          <a:ea typeface="ＭＳ Ｐゴシック" charset="0"/>
          <a:cs typeface="ＭＳ Ｐゴシック" charset="0"/>
        </a:defRPr>
      </a:lvl1pPr>
      <a:lvl2pPr marL="742950" indent="-182563" algn="l" rtl="0" eaLnBrk="0" fontAlgn="base" hangingPunct="0">
        <a:spcBef>
          <a:spcPct val="20000"/>
        </a:spcBef>
        <a:spcAft>
          <a:spcPct val="0"/>
        </a:spcAft>
        <a:buClr>
          <a:srgbClr val="17426B"/>
        </a:buClr>
        <a:buFont typeface="Arial" pitchFamily="34" charset="0"/>
        <a:buChar char="–"/>
        <a:defRPr sz="1600" kern="1200">
          <a:solidFill>
            <a:schemeClr val="tx1"/>
          </a:solidFill>
          <a:latin typeface="Arial" pitchFamily="34" charset="0"/>
          <a:ea typeface="ＭＳ Ｐゴシック" charset="0"/>
          <a:cs typeface="Arial" pitchFamily="34" charset="0"/>
        </a:defRPr>
      </a:lvl2pPr>
      <a:lvl3pPr marL="1143000" indent="-182563" algn="l" rtl="0" eaLnBrk="0" fontAlgn="base" hangingPunct="0">
        <a:spcBef>
          <a:spcPct val="20000"/>
        </a:spcBef>
        <a:spcAft>
          <a:spcPct val="0"/>
        </a:spcAft>
        <a:buClr>
          <a:srgbClr val="17426B"/>
        </a:buClr>
        <a:buFont typeface="Wingdings" pitchFamily="2" charset="2"/>
        <a:buChar char="§"/>
        <a:defRPr sz="1400" kern="1200">
          <a:solidFill>
            <a:schemeClr val="tx1"/>
          </a:solidFill>
          <a:latin typeface="Arial" pitchFamily="34" charset="0"/>
          <a:ea typeface="Arial" charset="0"/>
          <a:cs typeface="Arial" pitchFamily="34" charset="0"/>
        </a:defRPr>
      </a:lvl3pPr>
      <a:lvl4pPr marL="1600200" indent="-182563" algn="l" rtl="0" eaLnBrk="0" fontAlgn="base" hangingPunct="0">
        <a:spcBef>
          <a:spcPct val="20000"/>
        </a:spcBef>
        <a:spcAft>
          <a:spcPct val="0"/>
        </a:spcAft>
        <a:buClr>
          <a:srgbClr val="17426B"/>
        </a:buClr>
        <a:buFont typeface="Arial" pitchFamily="34" charset="0"/>
        <a:buChar char="–"/>
        <a:defRPr sz="1400" kern="1200">
          <a:solidFill>
            <a:schemeClr val="tx1"/>
          </a:solidFill>
          <a:latin typeface="Arial" pitchFamily="34" charset="0"/>
          <a:ea typeface="Arial" charset="0"/>
          <a:cs typeface="Arial" pitchFamily="34" charset="0"/>
        </a:defRPr>
      </a:lvl4pPr>
      <a:lvl5pPr marL="2057400" indent="-228600" algn="l" rtl="0" eaLnBrk="0" fontAlgn="base" hangingPunct="0">
        <a:spcBef>
          <a:spcPct val="20000"/>
        </a:spcBef>
        <a:spcAft>
          <a:spcPct val="0"/>
        </a:spcAft>
        <a:buFont typeface="Arial" pitchFamily="34" charset="0"/>
        <a:defRPr sz="2000" kern="1200">
          <a:solidFill>
            <a:schemeClr val="tx1"/>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2"/>
          </p:nvPr>
        </p:nvSpPr>
        <p:spPr>
          <a:xfrm>
            <a:off x="628650" y="6356387"/>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4DB18C-562B-4F9E-85D8-D31F3C7614B5}" type="datetime1">
              <a:rPr lang="zh-TW" altLang="en-US" smtClean="0">
                <a:solidFill>
                  <a:prstClr val="black">
                    <a:tint val="75000"/>
                  </a:prstClr>
                </a:solidFill>
              </a:rPr>
              <a:pPr/>
              <a:t>2018/7/26</a:t>
            </a:fld>
            <a:endParaRPr lang="zh-TW" altLang="en-US">
              <a:solidFill>
                <a:prstClr val="black">
                  <a:tint val="75000"/>
                </a:prstClr>
              </a:solidFill>
            </a:endParaRPr>
          </a:p>
        </p:txBody>
      </p:sp>
      <p:sp>
        <p:nvSpPr>
          <p:cNvPr id="5" name="Footer Placeholder 4"/>
          <p:cNvSpPr>
            <a:spLocks noGrp="1"/>
          </p:cNvSpPr>
          <p:nvPr>
            <p:ph type="ftr" sz="quarter" idx="3"/>
          </p:nvPr>
        </p:nvSpPr>
        <p:spPr>
          <a:xfrm>
            <a:off x="3028950" y="6356387"/>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solidFill>
                <a:prstClr val="black">
                  <a:tint val="75000"/>
                </a:prstClr>
              </a:solidFill>
            </a:endParaRPr>
          </a:p>
        </p:txBody>
      </p:sp>
      <p:sp>
        <p:nvSpPr>
          <p:cNvPr id="6" name="Slide Number Placeholder 5"/>
          <p:cNvSpPr>
            <a:spLocks noGrp="1"/>
          </p:cNvSpPr>
          <p:nvPr>
            <p:ph type="sldNum" sz="quarter" idx="4"/>
          </p:nvPr>
        </p:nvSpPr>
        <p:spPr>
          <a:xfrm>
            <a:off x="6457950" y="6356387"/>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9D6266-D9C3-4920-9124-5EEE835FE450}"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470158642"/>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635637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BEAD13-0566-4C6C-97E7-55F17F24B09F}" type="datetimeFigureOut">
              <a:rPr lang="zh-TW" altLang="en-US" smtClean="0">
                <a:solidFill>
                  <a:prstClr val="black">
                    <a:tint val="75000"/>
                  </a:prstClr>
                </a:solidFill>
              </a:rPr>
              <a:pPr/>
              <a:t>2018/7/26</a:t>
            </a:fld>
            <a:endParaRPr lang="zh-TW" altLang="en-US">
              <a:solidFill>
                <a:prstClr val="black">
                  <a:tint val="75000"/>
                </a:prstClr>
              </a:solidFill>
            </a:endParaRPr>
          </a:p>
        </p:txBody>
      </p:sp>
      <p:sp>
        <p:nvSpPr>
          <p:cNvPr id="5" name="頁尾版面配置區 4"/>
          <p:cNvSpPr>
            <a:spLocks noGrp="1"/>
          </p:cNvSpPr>
          <p:nvPr>
            <p:ph type="ftr" sz="quarter" idx="3"/>
          </p:nvPr>
        </p:nvSpPr>
        <p:spPr>
          <a:xfrm>
            <a:off x="3124200" y="635637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solidFill>
                <a:prstClr val="black">
                  <a:tint val="75000"/>
                </a:prstClr>
              </a:solidFill>
            </a:endParaRPr>
          </a:p>
        </p:txBody>
      </p:sp>
      <p:sp>
        <p:nvSpPr>
          <p:cNvPr id="6" name="投影片編號版面配置區 5"/>
          <p:cNvSpPr>
            <a:spLocks noGrp="1"/>
          </p:cNvSpPr>
          <p:nvPr>
            <p:ph type="sldNum" sz="quarter" idx="4"/>
          </p:nvPr>
        </p:nvSpPr>
        <p:spPr>
          <a:xfrm>
            <a:off x="6553200" y="635637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731151119"/>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E2987A-3DD4-4687-96F6-4824C16A8A84}" type="datetimeFigureOut">
              <a:rPr lang="zh-TW" altLang="en-US" smtClean="0">
                <a:solidFill>
                  <a:prstClr val="black">
                    <a:tint val="75000"/>
                  </a:prstClr>
                </a:solidFill>
              </a:rPr>
              <a:pPr/>
              <a:t>2018/7/26</a:t>
            </a:fld>
            <a:endParaRPr lang="zh-TW" altLang="en-US">
              <a:solidFill>
                <a:prstClr val="black">
                  <a:tint val="75000"/>
                </a:prstClr>
              </a:solidFill>
            </a:endParaRPr>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solidFill>
                <a:prstClr val="black">
                  <a:tint val="75000"/>
                </a:prstClr>
              </a:solidFill>
            </a:endParaRPr>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B8A608-AC8E-485A-9908-11CA7B749034}"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882447485"/>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B60B8D-73A2-4D2C-8C92-C4FE94F54752}" type="datetime1">
              <a:rPr lang="zh-TW" altLang="en-US" smtClean="0">
                <a:solidFill>
                  <a:prstClr val="black">
                    <a:tint val="75000"/>
                  </a:prstClr>
                </a:solidFill>
              </a:rPr>
              <a:pPr/>
              <a:t>2018/7/26</a:t>
            </a:fld>
            <a:endParaRPr lang="zh-TW" altLang="en-US">
              <a:solidFill>
                <a:prstClr val="black">
                  <a:tint val="75000"/>
                </a:prstClr>
              </a:solidFill>
            </a:endParaRPr>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solidFill>
                <a:prstClr val="black">
                  <a:tint val="75000"/>
                </a:prstClr>
              </a:solidFill>
            </a:endParaRPr>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001017643"/>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F67AD6-AD8B-4335-A4EF-A2A57A161F2A}" type="datetimeFigureOut">
              <a:rPr lang="zh-TW" altLang="en-US" smtClean="0">
                <a:solidFill>
                  <a:prstClr val="black">
                    <a:tint val="75000"/>
                  </a:prstClr>
                </a:solidFill>
              </a:rPr>
              <a:pPr/>
              <a:t>2018/7/26</a:t>
            </a:fld>
            <a:endParaRPr lang="zh-TW" altLang="en-US">
              <a:solidFill>
                <a:prstClr val="black">
                  <a:tint val="75000"/>
                </a:prstClr>
              </a:solidFill>
            </a:endParaRPr>
          </a:p>
        </p:txBody>
      </p:sp>
      <p:sp>
        <p:nvSpPr>
          <p:cNvPr id="5" name="頁尾版面配置區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solidFill>
                <a:prstClr val="black">
                  <a:tint val="75000"/>
                </a:prstClr>
              </a:solidFill>
            </a:endParaRPr>
          </a:p>
        </p:txBody>
      </p:sp>
      <p:sp>
        <p:nvSpPr>
          <p:cNvPr id="6" name="投影片編號版面配置區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B7156D-853E-4AB4-987B-4A7806A8A1A0}"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664159126"/>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6356386"/>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851BB4-4006-4BD3-9172-DABC18C73030}" type="datetimeFigureOut">
              <a:rPr lang="zh-TW" altLang="en-US" smtClean="0">
                <a:solidFill>
                  <a:prstClr val="black">
                    <a:tint val="75000"/>
                  </a:prstClr>
                </a:solidFill>
              </a:rPr>
              <a:pPr/>
              <a:t>2018/7/26</a:t>
            </a:fld>
            <a:endParaRPr lang="zh-TW" altLang="en-US">
              <a:solidFill>
                <a:prstClr val="black">
                  <a:tint val="75000"/>
                </a:prstClr>
              </a:solidFill>
            </a:endParaRPr>
          </a:p>
        </p:txBody>
      </p:sp>
      <p:sp>
        <p:nvSpPr>
          <p:cNvPr id="5" name="頁尾版面配置區 4"/>
          <p:cNvSpPr>
            <a:spLocks noGrp="1"/>
          </p:cNvSpPr>
          <p:nvPr>
            <p:ph type="ftr" sz="quarter" idx="3"/>
          </p:nvPr>
        </p:nvSpPr>
        <p:spPr>
          <a:xfrm>
            <a:off x="3124200" y="6356386"/>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solidFill>
                <a:prstClr val="black">
                  <a:tint val="75000"/>
                </a:prstClr>
              </a:solidFill>
            </a:endParaRPr>
          </a:p>
        </p:txBody>
      </p:sp>
      <p:sp>
        <p:nvSpPr>
          <p:cNvPr id="6" name="投影片編號版面配置區 5"/>
          <p:cNvSpPr>
            <a:spLocks noGrp="1"/>
          </p:cNvSpPr>
          <p:nvPr>
            <p:ph type="sldNum" sz="quarter" idx="4"/>
          </p:nvPr>
        </p:nvSpPr>
        <p:spPr>
          <a:xfrm>
            <a:off x="6553200" y="6356386"/>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B0B946-8954-482E-BB35-6895190579D0}"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70045166"/>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image" Target="../media/image11.png"/><Relationship Id="rId7"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microsoft.com/office/2007/relationships/hdphoto" Target="../media/hdphoto2.wdp"/><Relationship Id="rId5" Type="http://schemas.openxmlformats.org/officeDocument/2006/relationships/image" Target="../media/image10.png"/><Relationship Id="rId10" Type="http://schemas.microsoft.com/office/2007/relationships/hdphoto" Target="../media/hdphoto6.wdp"/><Relationship Id="rId4" Type="http://schemas.microsoft.com/office/2007/relationships/hdphoto" Target="../media/hdphoto3.wdp"/><Relationship Id="rId9" Type="http://schemas.openxmlformats.org/officeDocument/2006/relationships/image" Target="../media/image14.png"/></Relationships>
</file>

<file path=ppt/slides/_rels/slide11.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11.png"/><Relationship Id="rId7"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microsoft.com/office/2007/relationships/hdphoto" Target="../media/hdphoto4.wdp"/><Relationship Id="rId5" Type="http://schemas.openxmlformats.org/officeDocument/2006/relationships/image" Target="../media/image12.png"/><Relationship Id="rId4" Type="http://schemas.microsoft.com/office/2007/relationships/hdphoto" Target="../media/hdphoto3.wdp"/><Relationship Id="rId9"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microsoft.com/office/2007/relationships/hdphoto" Target="../media/hdphoto7.wdp"/></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39.xml"/></Relationships>
</file>

<file path=ppt/slides/_rels/slide21.xml.rels><?xml version="1.0" encoding="UTF-8" standalone="yes"?>
<Relationships xmlns="http://schemas.openxmlformats.org/package/2006/relationships"><Relationship Id="rId8" Type="http://schemas.openxmlformats.org/officeDocument/2006/relationships/chart" Target="../charts/chart7.xml"/><Relationship Id="rId3" Type="http://schemas.openxmlformats.org/officeDocument/2006/relationships/chart" Target="../charts/chart2.xml"/><Relationship Id="rId7" Type="http://schemas.openxmlformats.org/officeDocument/2006/relationships/chart" Target="../charts/chart6.xml"/><Relationship Id="rId2" Type="http://schemas.openxmlformats.org/officeDocument/2006/relationships/notesSlide" Target="../notesSlides/notesSlide15.xml"/><Relationship Id="rId1" Type="http://schemas.openxmlformats.org/officeDocument/2006/relationships/slideLayout" Target="../slideLayouts/slideLayout39.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chart" Target="../charts/char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1.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62.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microsoft.com/office/2007/relationships/hdphoto" Target="../media/hdphoto2.wdp"/></Relationships>
</file>

<file path=ppt/slides/_rels/slide9.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11.png"/><Relationship Id="rId7"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microsoft.com/office/2007/relationships/hdphoto" Target="../media/hdphoto2.wdp"/><Relationship Id="rId5" Type="http://schemas.openxmlformats.org/officeDocument/2006/relationships/image" Target="../media/image10.png"/><Relationship Id="rId4" Type="http://schemas.microsoft.com/office/2007/relationships/hdphoto" Target="../media/hdphoto3.wdp"/></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0375" y="980727"/>
            <a:ext cx="8461651" cy="2480641"/>
          </a:xfrm>
        </p:spPr>
        <p:txBody>
          <a:bodyPr>
            <a:normAutofit/>
          </a:bodyPr>
          <a:lstStyle/>
          <a:p>
            <a:r>
              <a:rPr lang="en-US" altLang="zh-TW" sz="3600" b="1" dirty="0" smtClean="0">
                <a:solidFill>
                  <a:schemeClr val="bg1"/>
                </a:solidFill>
              </a:rPr>
              <a:t>Coinfections: Old and new</a:t>
            </a:r>
            <a:br>
              <a:rPr lang="en-US" altLang="zh-TW" sz="3600" b="1" dirty="0" smtClean="0">
                <a:solidFill>
                  <a:schemeClr val="bg1"/>
                </a:solidFill>
              </a:rPr>
            </a:br>
            <a:r>
              <a:rPr lang="en-US" altLang="zh-TW" sz="3600" b="1" dirty="0" smtClean="0">
                <a:solidFill>
                  <a:srgbClr val="FFFF00"/>
                </a:solidFill>
              </a:rPr>
              <a:t/>
            </a:r>
            <a:br>
              <a:rPr lang="en-US" altLang="zh-TW" sz="3600" b="1" dirty="0" smtClean="0">
                <a:solidFill>
                  <a:srgbClr val="FFFF00"/>
                </a:solidFill>
              </a:rPr>
            </a:br>
            <a:r>
              <a:rPr lang="en-US" altLang="zh-TW" sz="4900" b="1" dirty="0" smtClean="0">
                <a:solidFill>
                  <a:srgbClr val="FFFF00"/>
                </a:solidFill>
              </a:rPr>
              <a:t>Re-emerging </a:t>
            </a:r>
            <a:r>
              <a:rPr lang="en-US" altLang="zh-TW" sz="4900" b="1" dirty="0">
                <a:solidFill>
                  <a:srgbClr val="FFFF00"/>
                </a:solidFill>
              </a:rPr>
              <a:t>h</a:t>
            </a:r>
            <a:r>
              <a:rPr lang="en-US" altLang="zh-TW" sz="4900" b="1" dirty="0" smtClean="0">
                <a:solidFill>
                  <a:srgbClr val="FFFF00"/>
                </a:solidFill>
              </a:rPr>
              <a:t>epatitis A</a:t>
            </a:r>
            <a:endParaRPr lang="en-US" sz="3600" b="1" dirty="0">
              <a:solidFill>
                <a:srgbClr val="FFFF00"/>
              </a:solidFill>
            </a:endParaRPr>
          </a:p>
        </p:txBody>
      </p:sp>
      <p:sp>
        <p:nvSpPr>
          <p:cNvPr id="4" name="AutoShape 2" descr="「taiwan CDC logo」的圖片搜尋結果"/>
          <p:cNvSpPr>
            <a:spLocks noChangeAspect="1" noChangeArrowheads="1"/>
          </p:cNvSpPr>
          <p:nvPr/>
        </p:nvSpPr>
        <p:spPr bwMode="auto">
          <a:xfrm>
            <a:off x="155575" y="-144436"/>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293" tIns="45647" rIns="91293" bIns="45647" numCol="1" anchor="t" anchorCtr="0" compatLnSpc="1">
            <a:prstTxWarp prst="textNoShape">
              <a:avLst/>
            </a:prstTxWarp>
          </a:bodyPr>
          <a:lstStyle/>
          <a:p>
            <a:pPr defTabSz="912947"/>
            <a:endParaRPr lang="zh-TW" altLang="en-US">
              <a:solidFill>
                <a:prstClr val="black"/>
              </a:solidFill>
            </a:endParaRPr>
          </a:p>
        </p:txBody>
      </p:sp>
      <p:sp>
        <p:nvSpPr>
          <p:cNvPr id="5" name="AutoShape 4" descr="「taiwan CDC logo」的圖片搜尋結果"/>
          <p:cNvSpPr>
            <a:spLocks noChangeAspect="1" noChangeArrowheads="1"/>
          </p:cNvSpPr>
          <p:nvPr/>
        </p:nvSpPr>
        <p:spPr bwMode="auto">
          <a:xfrm>
            <a:off x="307975" y="796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293" tIns="45647" rIns="91293" bIns="45647" numCol="1" anchor="t" anchorCtr="0" compatLnSpc="1">
            <a:prstTxWarp prst="textNoShape">
              <a:avLst/>
            </a:prstTxWarp>
          </a:bodyPr>
          <a:lstStyle/>
          <a:p>
            <a:pPr defTabSz="912947"/>
            <a:endParaRPr lang="zh-TW" altLang="en-US">
              <a:solidFill>
                <a:prstClr val="black"/>
              </a:solidFill>
            </a:endParaRPr>
          </a:p>
        </p:txBody>
      </p:sp>
      <p:sp>
        <p:nvSpPr>
          <p:cNvPr id="8" name="副標題 7"/>
          <p:cNvSpPr>
            <a:spLocks noGrp="1"/>
          </p:cNvSpPr>
          <p:nvPr>
            <p:ph type="subTitle" idx="1"/>
          </p:nvPr>
        </p:nvSpPr>
        <p:spPr>
          <a:xfrm>
            <a:off x="2627784" y="4005064"/>
            <a:ext cx="5891917" cy="1463243"/>
          </a:xfrm>
        </p:spPr>
        <p:txBody>
          <a:bodyPr>
            <a:noAutofit/>
          </a:bodyPr>
          <a:lstStyle/>
          <a:p>
            <a:r>
              <a:rPr lang="en-US" altLang="zh-TW" b="1" dirty="0" smtClean="0">
                <a:solidFill>
                  <a:schemeClr val="bg1"/>
                </a:solidFill>
              </a:rPr>
              <a:t>Philip Yi-Chun Lo, MD</a:t>
            </a:r>
          </a:p>
          <a:p>
            <a:r>
              <a:rPr lang="en-US" altLang="zh-TW" b="1" dirty="0" smtClean="0">
                <a:solidFill>
                  <a:schemeClr val="bg1"/>
                </a:solidFill>
              </a:rPr>
              <a:t>Deputy Director-General </a:t>
            </a:r>
          </a:p>
          <a:p>
            <a:r>
              <a:rPr lang="en-US" altLang="zh-TW" b="1" dirty="0" smtClean="0">
                <a:solidFill>
                  <a:schemeClr val="bg1"/>
                </a:solidFill>
              </a:rPr>
              <a:t>Taiwan CDC</a:t>
            </a:r>
          </a:p>
        </p:txBody>
      </p:sp>
      <p:pic>
        <p:nvPicPr>
          <p:cNvPr id="1026" name="Picture 2" descr="「Taiwan CDc logo」的圖片搜尋結果"/>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3608" y="4171632"/>
            <a:ext cx="1993672" cy="1993672"/>
          </a:xfrm>
          <a:prstGeom prst="rect">
            <a:avLst/>
          </a:prstGeom>
          <a:noFill/>
          <a:extLst>
            <a:ext uri="{909E8E84-426E-40DD-AFC4-6F175D3DCCD1}">
              <a14:hiddenFill xmlns:a14="http://schemas.microsoft.com/office/drawing/2010/main">
                <a:solidFill>
                  <a:srgbClr val="FFFFFF"/>
                </a:solidFill>
              </a14:hiddenFill>
            </a:ext>
          </a:extLst>
        </p:spPr>
      </p:pic>
      <p:sp>
        <p:nvSpPr>
          <p:cNvPr id="6" name="文字方塊 5"/>
          <p:cNvSpPr txBox="1"/>
          <p:nvPr/>
        </p:nvSpPr>
        <p:spPr>
          <a:xfrm>
            <a:off x="3045534" y="5781170"/>
            <a:ext cx="5112568" cy="461665"/>
          </a:xfrm>
          <a:prstGeom prst="rect">
            <a:avLst/>
          </a:prstGeom>
          <a:noFill/>
        </p:spPr>
        <p:txBody>
          <a:bodyPr wrap="square" rtlCol="0">
            <a:spAutoFit/>
          </a:bodyPr>
          <a:lstStyle/>
          <a:p>
            <a:pPr algn="ctr"/>
            <a:r>
              <a:rPr lang="en-US" altLang="zh-TW" sz="2400" b="1" dirty="0" smtClean="0">
                <a:solidFill>
                  <a:schemeClr val="bg1"/>
                </a:solidFill>
              </a:rPr>
              <a:t>25 July, 2018</a:t>
            </a:r>
            <a:endParaRPr lang="zh-TW" altLang="en-US" sz="2400" b="1" dirty="0">
              <a:solidFill>
                <a:schemeClr val="bg1"/>
              </a:solidFill>
            </a:endParaRPr>
          </a:p>
        </p:txBody>
      </p:sp>
    </p:spTree>
    <p:extLst>
      <p:ext uri="{BB962C8B-B14F-4D97-AF65-F5344CB8AC3E}">
        <p14:creationId xmlns:p14="http://schemas.microsoft.com/office/powerpoint/2010/main" val="21069246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AutoShape 5" descr="Centers for Disease Control and Prevention. CDC twenty four seven. Saving Lives, Protecting Peopl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123" name="Rectangle 9"/>
          <p:cNvSpPr txBox="1">
            <a:spLocks noChangeArrowheads="1"/>
          </p:cNvSpPr>
          <p:nvPr/>
        </p:nvSpPr>
        <p:spPr bwMode="black">
          <a:xfrm>
            <a:off x="0" y="0"/>
            <a:ext cx="9144000" cy="529849"/>
          </a:xfrm>
          <a:prstGeom prst="rect">
            <a:avLst/>
          </a:prstGeom>
          <a:solidFill>
            <a:schemeClr val="tx2"/>
          </a:solid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400" b="1" kern="1200">
                <a:solidFill>
                  <a:srgbClr val="06325C"/>
                </a:solidFill>
                <a:latin typeface="Arial" pitchFamily="34" charset="0"/>
                <a:ea typeface="ＭＳ Ｐゴシック" charset="0"/>
                <a:cs typeface="ＭＳ Ｐゴシック" charset="0"/>
              </a:defRPr>
            </a:lvl1pPr>
            <a:lvl2pPr algn="l" rtl="0" eaLnBrk="0" fontAlgn="base" hangingPunct="0">
              <a:spcBef>
                <a:spcPct val="0"/>
              </a:spcBef>
              <a:spcAft>
                <a:spcPct val="0"/>
              </a:spcAft>
              <a:defRPr sz="2400" b="1">
                <a:solidFill>
                  <a:schemeClr val="bg1"/>
                </a:solidFill>
                <a:latin typeface="Arial" pitchFamily="34" charset="0"/>
                <a:ea typeface="ＭＳ Ｐゴシック" charset="0"/>
                <a:cs typeface="ＭＳ Ｐゴシック" charset="0"/>
              </a:defRPr>
            </a:lvl2pPr>
            <a:lvl3pPr algn="l" rtl="0" eaLnBrk="0" fontAlgn="base" hangingPunct="0">
              <a:spcBef>
                <a:spcPct val="0"/>
              </a:spcBef>
              <a:spcAft>
                <a:spcPct val="0"/>
              </a:spcAft>
              <a:defRPr sz="2400" b="1">
                <a:solidFill>
                  <a:schemeClr val="bg1"/>
                </a:solidFill>
                <a:latin typeface="Arial" pitchFamily="34" charset="0"/>
                <a:ea typeface="ＭＳ Ｐゴシック" charset="0"/>
                <a:cs typeface="ＭＳ Ｐゴシック" charset="0"/>
              </a:defRPr>
            </a:lvl3pPr>
            <a:lvl4pPr algn="l" rtl="0" eaLnBrk="0" fontAlgn="base" hangingPunct="0">
              <a:spcBef>
                <a:spcPct val="0"/>
              </a:spcBef>
              <a:spcAft>
                <a:spcPct val="0"/>
              </a:spcAft>
              <a:defRPr sz="2400" b="1">
                <a:solidFill>
                  <a:schemeClr val="bg1"/>
                </a:solidFill>
                <a:latin typeface="Arial" pitchFamily="34" charset="0"/>
                <a:ea typeface="ＭＳ Ｐゴシック" charset="0"/>
                <a:cs typeface="ＭＳ Ｐゴシック" charset="0"/>
              </a:defRPr>
            </a:lvl4pPr>
            <a:lvl5pPr algn="l" rtl="0" eaLnBrk="0" fontAlgn="base" hangingPunct="0">
              <a:spcBef>
                <a:spcPct val="0"/>
              </a:spcBef>
              <a:spcAft>
                <a:spcPct val="0"/>
              </a:spcAft>
              <a:defRPr sz="2400" b="1">
                <a:solidFill>
                  <a:schemeClr val="bg1"/>
                </a:solidFill>
                <a:latin typeface="Arial" pitchFamily="34" charset="0"/>
                <a:ea typeface="ＭＳ Ｐゴシック" charset="0"/>
                <a:cs typeface="ＭＳ Ｐゴシック" charset="0"/>
              </a:defRPr>
            </a:lvl5pPr>
            <a:lvl6pPr marL="457200" algn="l" rtl="0" fontAlgn="base">
              <a:spcBef>
                <a:spcPct val="0"/>
              </a:spcBef>
              <a:spcAft>
                <a:spcPct val="0"/>
              </a:spcAft>
              <a:defRPr sz="2400" b="1">
                <a:solidFill>
                  <a:schemeClr val="tx1"/>
                </a:solidFill>
                <a:latin typeface="Arial" pitchFamily="34" charset="0"/>
                <a:cs typeface="Arial" pitchFamily="34" charset="0"/>
              </a:defRPr>
            </a:lvl6pPr>
            <a:lvl7pPr marL="914400" algn="l" rtl="0" fontAlgn="base">
              <a:spcBef>
                <a:spcPct val="0"/>
              </a:spcBef>
              <a:spcAft>
                <a:spcPct val="0"/>
              </a:spcAft>
              <a:defRPr sz="2400" b="1">
                <a:solidFill>
                  <a:schemeClr val="tx1"/>
                </a:solidFill>
                <a:latin typeface="Arial" pitchFamily="34" charset="0"/>
                <a:cs typeface="Arial" pitchFamily="34" charset="0"/>
              </a:defRPr>
            </a:lvl7pPr>
            <a:lvl8pPr marL="1371600" algn="l" rtl="0" fontAlgn="base">
              <a:spcBef>
                <a:spcPct val="0"/>
              </a:spcBef>
              <a:spcAft>
                <a:spcPct val="0"/>
              </a:spcAft>
              <a:defRPr sz="2400" b="1">
                <a:solidFill>
                  <a:schemeClr val="tx1"/>
                </a:solidFill>
                <a:latin typeface="Arial" pitchFamily="34" charset="0"/>
                <a:cs typeface="Arial" pitchFamily="34" charset="0"/>
              </a:defRPr>
            </a:lvl8pPr>
            <a:lvl9pPr marL="1828800" algn="l" rtl="0" fontAlgn="base">
              <a:spcBef>
                <a:spcPct val="0"/>
              </a:spcBef>
              <a:spcAft>
                <a:spcPct val="0"/>
              </a:spcAft>
              <a:defRPr sz="2400" b="1">
                <a:solidFill>
                  <a:schemeClr val="tx1"/>
                </a:solidFill>
                <a:latin typeface="Arial" pitchFamily="34" charset="0"/>
                <a:cs typeface="Arial" pitchFamily="34" charset="0"/>
              </a:defRPr>
            </a:lvl9pPr>
          </a:lstStyle>
          <a:p>
            <a:r>
              <a:rPr lang="en-US" sz="2800" dirty="0" smtClean="0">
                <a:solidFill>
                  <a:schemeClr val="bg1"/>
                </a:solidFill>
                <a:latin typeface="+mn-lt"/>
              </a:rPr>
              <a:t>HAV outbreak among MSM in Taiwan, 2015/6-2017/12</a:t>
            </a:r>
            <a:endParaRPr lang="en-US" sz="2800" dirty="0">
              <a:solidFill>
                <a:schemeClr val="bg1"/>
              </a:solidFill>
              <a:latin typeface="+mn-lt"/>
            </a:endParaRPr>
          </a:p>
        </p:txBody>
      </p:sp>
      <p:sp>
        <p:nvSpPr>
          <p:cNvPr id="47" name="文字方塊 46"/>
          <p:cNvSpPr txBox="1"/>
          <p:nvPr/>
        </p:nvSpPr>
        <p:spPr>
          <a:xfrm>
            <a:off x="294739" y="727615"/>
            <a:ext cx="3336305" cy="1538883"/>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zh-TW" sz="3200" b="1" u="sng" dirty="0" smtClean="0">
                <a:solidFill>
                  <a:prstClr val="black"/>
                </a:solidFill>
                <a:latin typeface="Calibri"/>
                <a:ea typeface="微軟正黑體" pitchFamily="34" charset="-120"/>
                <a:cs typeface="Calibri" pitchFamily="34" charset="0"/>
              </a:rPr>
              <a:t>Before outbreak</a:t>
            </a:r>
          </a:p>
          <a:p>
            <a:pPr marL="0" marR="0" lvl="0" indent="0" defTabSz="914400" rtl="0" eaLnBrk="1" fontAlgn="base" latinLnBrk="0" hangingPunct="1">
              <a:lnSpc>
                <a:spcPct val="100000"/>
              </a:lnSpc>
              <a:spcBef>
                <a:spcPct val="0"/>
              </a:spcBef>
              <a:spcAft>
                <a:spcPct val="0"/>
              </a:spcAft>
              <a:buClrTx/>
              <a:buSzTx/>
              <a:buFontTx/>
              <a:buNone/>
              <a:tabLst/>
              <a:defRPr/>
            </a:pPr>
            <a:endParaRPr kumimoji="1" lang="en-US" altLang="zh-TW" sz="2000" b="1" dirty="0" smtClean="0">
              <a:solidFill>
                <a:prstClr val="black"/>
              </a:solidFill>
              <a:latin typeface="Calibri"/>
              <a:ea typeface="微軟正黑體" pitchFamily="34" charset="-120"/>
              <a:cs typeface="Calibri" pitchFamily="34" charset="0"/>
            </a:endParaRPr>
          </a:p>
          <a:p>
            <a:pPr marL="0" marR="0" lvl="0" indent="0" defTabSz="914400" rtl="0" eaLnBrk="1" fontAlgn="base" latinLnBrk="0" hangingPunct="1">
              <a:lnSpc>
                <a:spcPct val="100000"/>
              </a:lnSpc>
              <a:spcBef>
                <a:spcPct val="0"/>
              </a:spcBef>
              <a:spcAft>
                <a:spcPct val="0"/>
              </a:spcAft>
              <a:buClrTx/>
              <a:buSzTx/>
              <a:buFontTx/>
              <a:buNone/>
              <a:tabLst/>
              <a:defRPr/>
            </a:pPr>
            <a:r>
              <a:rPr kumimoji="1" lang="en-US" altLang="zh-TW" sz="2200" b="1" dirty="0" smtClean="0">
                <a:solidFill>
                  <a:prstClr val="black"/>
                </a:solidFill>
                <a:latin typeface="Calibri"/>
                <a:ea typeface="微軟正黑體" pitchFamily="34" charset="-120"/>
                <a:cs typeface="Calibri" pitchFamily="34" charset="0"/>
              </a:rPr>
              <a:t>HAV s</a:t>
            </a:r>
            <a:r>
              <a:rPr kumimoji="1" lang="en-US" altLang="zh-TW" sz="2200" b="1" i="0" u="none" strike="noStrike" kern="1200" cap="none" spc="0" normalizeH="0" baseline="0" noProof="0" dirty="0" err="1" smtClean="0">
                <a:ln>
                  <a:noFill/>
                </a:ln>
                <a:solidFill>
                  <a:prstClr val="black"/>
                </a:solidFill>
                <a:effectLst/>
                <a:uLnTx/>
                <a:uFillTx/>
                <a:latin typeface="Calibri"/>
                <a:ea typeface="微軟正黑體" pitchFamily="34" charset="-120"/>
                <a:cs typeface="Calibri" pitchFamily="34" charset="0"/>
              </a:rPr>
              <a:t>eroprevalence</a:t>
            </a:r>
            <a:r>
              <a:rPr kumimoji="1" lang="en-US" altLang="zh-TW" sz="2200" b="1" i="0" u="none" strike="noStrike" kern="1200" cap="none" spc="0" normalizeH="0" baseline="0" noProof="0" dirty="0" smtClean="0">
                <a:ln>
                  <a:noFill/>
                </a:ln>
                <a:solidFill>
                  <a:prstClr val="black"/>
                </a:solidFill>
                <a:effectLst/>
                <a:uLnTx/>
                <a:uFillTx/>
                <a:latin typeface="Calibri"/>
                <a:ea typeface="微軟正黑體" pitchFamily="34" charset="-120"/>
                <a:cs typeface="Calibri" pitchFamily="34" charset="0"/>
              </a:rPr>
              <a:t> &lt;</a:t>
            </a:r>
            <a:r>
              <a:rPr kumimoji="1" lang="en-US" altLang="zh-TW" sz="2200" b="1" i="0" u="none" strike="noStrike" kern="1200" cap="none" spc="0" normalizeH="0" baseline="0" noProof="0" dirty="0">
                <a:ln>
                  <a:noFill/>
                </a:ln>
                <a:solidFill>
                  <a:prstClr val="black"/>
                </a:solidFill>
                <a:effectLst/>
                <a:uLnTx/>
                <a:uFillTx/>
                <a:latin typeface="Calibri"/>
                <a:ea typeface="微軟正黑體" pitchFamily="34" charset="-120"/>
                <a:cs typeface="Calibri" pitchFamily="34" charset="0"/>
              </a:rPr>
              <a:t>10</a:t>
            </a:r>
            <a:r>
              <a:rPr kumimoji="1" lang="en-US" altLang="zh-TW" sz="2200" b="1" i="0" u="none" strike="noStrike" kern="1200" cap="none" spc="0" normalizeH="0" baseline="0" noProof="0" dirty="0" smtClean="0">
                <a:ln>
                  <a:noFill/>
                </a:ln>
                <a:solidFill>
                  <a:prstClr val="black"/>
                </a:solidFill>
                <a:effectLst/>
                <a:uLnTx/>
                <a:uFillTx/>
                <a:latin typeface="Calibri"/>
                <a:ea typeface="微軟正黑體" pitchFamily="34" charset="-120"/>
                <a:cs typeface="Calibri" pitchFamily="34" charset="0"/>
              </a:rPr>
              <a:t>% </a:t>
            </a:r>
            <a:r>
              <a:rPr kumimoji="1" lang="en-US" altLang="zh-TW" sz="2000" b="1" i="0" u="none" strike="noStrike" kern="1200" cap="none" spc="0" normalizeH="0" baseline="0" noProof="0" dirty="0" smtClean="0">
                <a:ln>
                  <a:noFill/>
                </a:ln>
                <a:solidFill>
                  <a:prstClr val="black"/>
                </a:solidFill>
                <a:effectLst/>
                <a:uLnTx/>
                <a:uFillTx/>
                <a:latin typeface="Calibri"/>
                <a:ea typeface="微軟正黑體" pitchFamily="34" charset="-120"/>
                <a:cs typeface="Calibri" pitchFamily="34" charset="0"/>
              </a:rPr>
              <a:t>among young </a:t>
            </a:r>
            <a:r>
              <a:rPr kumimoji="1" lang="en-US" altLang="zh-TW" sz="2000" b="1" dirty="0" smtClean="0">
                <a:solidFill>
                  <a:prstClr val="black"/>
                </a:solidFill>
                <a:latin typeface="Calibri"/>
                <a:ea typeface="微軟正黑體" pitchFamily="34" charset="-120"/>
                <a:cs typeface="Calibri" pitchFamily="34" charset="0"/>
              </a:rPr>
              <a:t>MSM in Taiwan </a:t>
            </a:r>
            <a:endParaRPr kumimoji="1" lang="zh-TW" altLang="en-US" sz="2000" b="1" i="0" u="none" strike="noStrike" kern="1200" cap="none" spc="0" normalizeH="0" baseline="0" noProof="0" dirty="0">
              <a:ln>
                <a:noFill/>
              </a:ln>
              <a:solidFill>
                <a:prstClr val="black"/>
              </a:solidFill>
              <a:effectLst/>
              <a:uLnTx/>
              <a:uFillTx/>
              <a:latin typeface="Calibri"/>
              <a:ea typeface="微軟正黑體" pitchFamily="34" charset="-120"/>
              <a:cs typeface="Calibri" pitchFamily="34" charset="0"/>
            </a:endParaRPr>
          </a:p>
        </p:txBody>
      </p:sp>
      <p:pic>
        <p:nvPicPr>
          <p:cNvPr id="80" name="Picture 2"/>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25000"/>
                    </a14:imgEffect>
                    <a14:imgEffect>
                      <a14:saturation sat="400000"/>
                    </a14:imgEffect>
                  </a14:imgLayer>
                </a14:imgProps>
              </a:ext>
              <a:ext uri="{28A0092B-C50C-407E-A947-70E740481C1C}">
                <a14:useLocalDpi xmlns:a14="http://schemas.microsoft.com/office/drawing/2010/main" val="0"/>
              </a:ext>
            </a:extLst>
          </a:blip>
          <a:srcRect l="5078" t="7096" b="7096"/>
          <a:stretch/>
        </p:blipFill>
        <p:spPr bwMode="auto">
          <a:xfrm>
            <a:off x="3881186" y="561924"/>
            <a:ext cx="5075399" cy="3744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2" name="文字方塊 81"/>
          <p:cNvSpPr txBox="1"/>
          <p:nvPr/>
        </p:nvSpPr>
        <p:spPr>
          <a:xfrm>
            <a:off x="4422148" y="694053"/>
            <a:ext cx="3318204" cy="276999"/>
          </a:xfrm>
          <a:prstGeom prst="rect">
            <a:avLst/>
          </a:prstGeom>
          <a:solidFill>
            <a:schemeClr val="bg1"/>
          </a:solidFill>
        </p:spPr>
        <p:txBody>
          <a:bodyPr wrap="square" tIns="0" bIns="0" rtlCol="0">
            <a:spAutoFit/>
          </a:bodyPr>
          <a:lstStyle/>
          <a:p>
            <a:pPr lvl="0">
              <a:defRPr/>
            </a:pPr>
            <a:r>
              <a:rPr lang="en-US" altLang="zh-TW" b="1" dirty="0">
                <a:solidFill>
                  <a:prstClr val="black"/>
                </a:solidFill>
              </a:rPr>
              <a:t>HIV(+) MSM</a:t>
            </a:r>
            <a:endParaRPr lang="zh-TW" altLang="en-US" b="1" dirty="0">
              <a:solidFill>
                <a:prstClr val="black"/>
              </a:solidFill>
            </a:endParaRPr>
          </a:p>
        </p:txBody>
      </p:sp>
      <p:sp>
        <p:nvSpPr>
          <p:cNvPr id="3" name="矩形 2"/>
          <p:cNvSpPr/>
          <p:nvPr/>
        </p:nvSpPr>
        <p:spPr>
          <a:xfrm>
            <a:off x="4211960" y="731212"/>
            <a:ext cx="210188" cy="177508"/>
          </a:xfrm>
          <a:prstGeom prst="rect">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0" name="文字方塊 89"/>
          <p:cNvSpPr txBox="1"/>
          <p:nvPr/>
        </p:nvSpPr>
        <p:spPr>
          <a:xfrm>
            <a:off x="4099813" y="4221088"/>
            <a:ext cx="1069078" cy="338554"/>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600" b="1" i="0" u="none" strike="noStrike" kern="1200" cap="none" spc="0" normalizeH="0" baseline="0" noProof="0" dirty="0" smtClean="0">
                <a:ln>
                  <a:noFill/>
                </a:ln>
                <a:solidFill>
                  <a:prstClr val="black"/>
                </a:solidFill>
                <a:effectLst/>
                <a:uLnTx/>
                <a:uFillTx/>
                <a:latin typeface="微軟正黑體" pitchFamily="34" charset="-120"/>
                <a:ea typeface="微軟正黑體" pitchFamily="34" charset="-120"/>
                <a:cs typeface="+mn-cs"/>
              </a:rPr>
              <a:t>2015</a:t>
            </a:r>
            <a:endParaRPr kumimoji="0" lang="zh-TW" altLang="en-US" sz="1600" b="1" i="0" u="none" strike="noStrike" kern="1200" cap="none" spc="0" normalizeH="0" baseline="0" noProof="0" dirty="0">
              <a:ln>
                <a:noFill/>
              </a:ln>
              <a:solidFill>
                <a:prstClr val="black"/>
              </a:solidFill>
              <a:effectLst/>
              <a:uLnTx/>
              <a:uFillTx/>
              <a:latin typeface="微軟正黑體" pitchFamily="34" charset="-120"/>
              <a:ea typeface="微軟正黑體" pitchFamily="34" charset="-120"/>
              <a:cs typeface="+mn-cs"/>
            </a:endParaRPr>
          </a:p>
        </p:txBody>
      </p:sp>
      <p:sp>
        <p:nvSpPr>
          <p:cNvPr id="91" name="文字方塊 90"/>
          <p:cNvSpPr txBox="1"/>
          <p:nvPr/>
        </p:nvSpPr>
        <p:spPr>
          <a:xfrm>
            <a:off x="5652119" y="4221088"/>
            <a:ext cx="1008113" cy="338554"/>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600" b="1" i="0" u="none" strike="noStrike" kern="1200" cap="none" spc="0" normalizeH="0" baseline="0" noProof="0" dirty="0" smtClean="0">
                <a:ln>
                  <a:noFill/>
                </a:ln>
                <a:solidFill>
                  <a:prstClr val="black"/>
                </a:solidFill>
                <a:effectLst/>
                <a:uLnTx/>
                <a:uFillTx/>
                <a:latin typeface="微軟正黑體" pitchFamily="34" charset="-120"/>
                <a:ea typeface="微軟正黑體" pitchFamily="34" charset="-120"/>
                <a:cs typeface="+mn-cs"/>
              </a:rPr>
              <a:t>2016</a:t>
            </a:r>
            <a:endParaRPr kumimoji="0" lang="zh-TW" altLang="en-US" sz="1600" b="1" i="0" u="none" strike="noStrike" kern="1200" cap="none" spc="0" normalizeH="0" baseline="0" noProof="0" dirty="0">
              <a:ln>
                <a:noFill/>
              </a:ln>
              <a:solidFill>
                <a:prstClr val="black"/>
              </a:solidFill>
              <a:effectLst/>
              <a:uLnTx/>
              <a:uFillTx/>
              <a:latin typeface="微軟正黑體" pitchFamily="34" charset="-120"/>
              <a:ea typeface="微軟正黑體" pitchFamily="34" charset="-120"/>
              <a:cs typeface="+mn-cs"/>
            </a:endParaRPr>
          </a:p>
        </p:txBody>
      </p:sp>
      <p:sp>
        <p:nvSpPr>
          <p:cNvPr id="93" name="文字方塊 92"/>
          <p:cNvSpPr txBox="1"/>
          <p:nvPr/>
        </p:nvSpPr>
        <p:spPr>
          <a:xfrm>
            <a:off x="7668344" y="4221088"/>
            <a:ext cx="720080" cy="338554"/>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600" b="1" i="0" u="none" strike="noStrike" kern="1200" cap="none" spc="0" normalizeH="0" baseline="0" noProof="0" dirty="0" smtClean="0">
                <a:ln>
                  <a:noFill/>
                </a:ln>
                <a:solidFill>
                  <a:prstClr val="black"/>
                </a:solidFill>
                <a:effectLst/>
                <a:uLnTx/>
                <a:uFillTx/>
                <a:latin typeface="微軟正黑體" pitchFamily="34" charset="-120"/>
                <a:ea typeface="微軟正黑體" pitchFamily="34" charset="-120"/>
                <a:cs typeface="+mn-cs"/>
              </a:rPr>
              <a:t>2017</a:t>
            </a:r>
            <a:endParaRPr kumimoji="0" lang="zh-TW" altLang="en-US" sz="1100" b="1" i="0" u="none" strike="noStrike" kern="1200" cap="none" spc="0" normalizeH="0" baseline="0" noProof="0" dirty="0">
              <a:ln>
                <a:noFill/>
              </a:ln>
              <a:solidFill>
                <a:prstClr val="black"/>
              </a:solidFill>
              <a:effectLst/>
              <a:uLnTx/>
              <a:uFillTx/>
              <a:latin typeface="微軟正黑體" pitchFamily="34" charset="-120"/>
              <a:ea typeface="微軟正黑體" pitchFamily="34" charset="-120"/>
              <a:cs typeface="+mn-cs"/>
            </a:endParaRPr>
          </a:p>
        </p:txBody>
      </p:sp>
      <p:sp>
        <p:nvSpPr>
          <p:cNvPr id="96" name="文字方塊 95"/>
          <p:cNvSpPr txBox="1"/>
          <p:nvPr/>
        </p:nvSpPr>
        <p:spPr>
          <a:xfrm>
            <a:off x="7741629" y="1096282"/>
            <a:ext cx="720080" cy="261610"/>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100" b="1" i="0" u="none" strike="noStrike" kern="1200" cap="none" spc="0" normalizeH="0" baseline="0" noProof="0" dirty="0">
              <a:ln>
                <a:noFill/>
              </a:ln>
              <a:solidFill>
                <a:prstClr val="black"/>
              </a:solidFill>
              <a:effectLst/>
              <a:uLnTx/>
              <a:uFillTx/>
              <a:latin typeface="微軟正黑體" pitchFamily="34" charset="-120"/>
              <a:ea typeface="微軟正黑體" pitchFamily="34" charset="-120"/>
              <a:cs typeface="+mn-cs"/>
            </a:endParaRPr>
          </a:p>
        </p:txBody>
      </p:sp>
      <p:cxnSp>
        <p:nvCxnSpPr>
          <p:cNvPr id="97" name="直線接點 96"/>
          <p:cNvCxnSpPr/>
          <p:nvPr/>
        </p:nvCxnSpPr>
        <p:spPr>
          <a:xfrm>
            <a:off x="7020272" y="971052"/>
            <a:ext cx="0" cy="3538068"/>
          </a:xfrm>
          <a:prstGeom prst="line">
            <a:avLst/>
          </a:prstGeom>
          <a:noFill/>
          <a:ln w="76200" cap="flat" cmpd="sng" algn="ctr">
            <a:solidFill>
              <a:srgbClr val="4472C4"/>
            </a:solidFill>
            <a:prstDash val="solid"/>
            <a:miter lim="800000"/>
          </a:ln>
          <a:effectLst/>
        </p:spPr>
      </p:cxnSp>
      <p:cxnSp>
        <p:nvCxnSpPr>
          <p:cNvPr id="99" name="直線接點 98"/>
          <p:cNvCxnSpPr/>
          <p:nvPr/>
        </p:nvCxnSpPr>
        <p:spPr>
          <a:xfrm>
            <a:off x="5220072" y="971052"/>
            <a:ext cx="0" cy="3538068"/>
          </a:xfrm>
          <a:prstGeom prst="line">
            <a:avLst/>
          </a:prstGeom>
          <a:noFill/>
          <a:ln w="76200" cap="flat" cmpd="sng" algn="ctr">
            <a:solidFill>
              <a:srgbClr val="4472C4"/>
            </a:solidFill>
            <a:prstDash val="solid"/>
            <a:miter lim="800000"/>
          </a:ln>
          <a:effectLst/>
        </p:spPr>
      </p:cxnSp>
      <p:pic>
        <p:nvPicPr>
          <p:cNvPr id="100" name="Picture 4"/>
          <p:cNvPicPr>
            <a:picLocks noChangeAspect="1" noChangeArrowheads="1"/>
          </p:cNvPicPr>
          <p:nvPr/>
        </p:nvPicPr>
        <p:blipFill rotWithShape="1">
          <a:blip r:embed="rId5">
            <a:extLst>
              <a:ext uri="{BEBA8EAE-BF5A-486C-A8C5-ECC9F3942E4B}">
                <a14:imgProps xmlns:a14="http://schemas.microsoft.com/office/drawing/2010/main">
                  <a14:imgLayer r:embed="rId6">
                    <a14:imgEffect>
                      <a14:sharpenSoften amount="25000"/>
                    </a14:imgEffect>
                  </a14:imgLayer>
                </a14:imgProps>
              </a:ext>
              <a:ext uri="{28A0092B-C50C-407E-A947-70E740481C1C}">
                <a14:useLocalDpi xmlns:a14="http://schemas.microsoft.com/office/drawing/2010/main" val="0"/>
              </a:ext>
            </a:extLst>
          </a:blip>
          <a:srcRect l="12787" t="10692" r="50398" b="35246"/>
          <a:stretch/>
        </p:blipFill>
        <p:spPr bwMode="auto">
          <a:xfrm>
            <a:off x="273123" y="2420888"/>
            <a:ext cx="3578798" cy="280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 name="Picture 4"/>
          <p:cNvPicPr>
            <a:picLocks noChangeAspect="1" noChangeArrowheads="1"/>
          </p:cNvPicPr>
          <p:nvPr/>
        </p:nvPicPr>
        <p:blipFill rotWithShape="1">
          <a:blip r:embed="rId5">
            <a:extLst>
              <a:ext uri="{BEBA8EAE-BF5A-486C-A8C5-ECC9F3942E4B}">
                <a14:imgProps xmlns:a14="http://schemas.microsoft.com/office/drawing/2010/main">
                  <a14:imgLayer r:embed="rId6">
                    <a14:imgEffect>
                      <a14:sharpenSoften amount="25000"/>
                    </a14:imgEffect>
                  </a14:imgLayer>
                </a14:imgProps>
              </a:ext>
              <a:ext uri="{28A0092B-C50C-407E-A947-70E740481C1C}">
                <a14:useLocalDpi xmlns:a14="http://schemas.microsoft.com/office/drawing/2010/main" val="0"/>
              </a:ext>
            </a:extLst>
          </a:blip>
          <a:srcRect l="46964" t="33983" r="40164" b="56880"/>
          <a:stretch/>
        </p:blipFill>
        <p:spPr bwMode="auto">
          <a:xfrm>
            <a:off x="734206" y="2938189"/>
            <a:ext cx="1944216" cy="737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3" name="文字方塊 102"/>
          <p:cNvSpPr txBox="1"/>
          <p:nvPr/>
        </p:nvSpPr>
        <p:spPr>
          <a:xfrm>
            <a:off x="3631044" y="3442245"/>
            <a:ext cx="250142" cy="872337"/>
          </a:xfrm>
          <a:prstGeom prst="rect">
            <a:avLst/>
          </a:prstGeom>
          <a:solidFill>
            <a:schemeClr val="bg1"/>
          </a:solidFill>
        </p:spPr>
        <p:txBody>
          <a:bodyPr wrap="square" rtlCol="0">
            <a:spAutoFit/>
          </a:bodyPr>
          <a:lstStyle/>
          <a:p>
            <a:endParaRPr lang="zh-TW" altLang="en-US" dirty="0"/>
          </a:p>
        </p:txBody>
      </p:sp>
      <p:sp>
        <p:nvSpPr>
          <p:cNvPr id="104" name="文字方塊 103"/>
          <p:cNvSpPr txBox="1"/>
          <p:nvPr/>
        </p:nvSpPr>
        <p:spPr>
          <a:xfrm>
            <a:off x="155575" y="5744364"/>
            <a:ext cx="3944238" cy="954107"/>
          </a:xfrm>
          <a:prstGeom prst="rect">
            <a:avLst/>
          </a:prstGeom>
          <a:noFill/>
        </p:spPr>
        <p:txBody>
          <a:bodyPr wrap="square" rtlCol="0">
            <a:spAutoFit/>
          </a:bodyPr>
          <a:lstStyle/>
          <a:p>
            <a:pPr fontAlgn="base">
              <a:spcBef>
                <a:spcPct val="0"/>
              </a:spcBef>
              <a:spcAft>
                <a:spcPct val="0"/>
              </a:spcAft>
            </a:pPr>
            <a:r>
              <a:rPr kumimoji="1" lang="en-US" altLang="zh-TW" sz="1400" i="1" u="sng" dirty="0" smtClean="0">
                <a:solidFill>
                  <a:prstClr val="black"/>
                </a:solidFill>
                <a:ea typeface="微軟正黑體" pitchFamily="34" charset="-120"/>
                <a:cs typeface="Calibri" pitchFamily="34" charset="0"/>
              </a:rPr>
              <a:t>References:</a:t>
            </a:r>
          </a:p>
          <a:p>
            <a:pPr fontAlgn="base">
              <a:spcBef>
                <a:spcPct val="0"/>
              </a:spcBef>
              <a:spcAft>
                <a:spcPct val="0"/>
              </a:spcAft>
            </a:pPr>
            <a:r>
              <a:rPr kumimoji="1" lang="en-US" altLang="zh-TW" sz="1400" i="1" dirty="0" err="1" smtClean="0">
                <a:solidFill>
                  <a:prstClr val="black"/>
                </a:solidFill>
                <a:ea typeface="微軟正黑體" pitchFamily="34" charset="-120"/>
                <a:cs typeface="Calibri" pitchFamily="34" charset="0"/>
              </a:rPr>
              <a:t>Seroprevalence</a:t>
            </a:r>
            <a:r>
              <a:rPr kumimoji="1" lang="en-US" altLang="zh-TW" sz="1400" i="1" dirty="0" smtClean="0">
                <a:solidFill>
                  <a:prstClr val="black"/>
                </a:solidFill>
                <a:ea typeface="微軟正黑體" pitchFamily="34" charset="-120"/>
                <a:cs typeface="Calibri" pitchFamily="34" charset="0"/>
              </a:rPr>
              <a:t> among MSM</a:t>
            </a:r>
            <a:r>
              <a:rPr kumimoji="1" lang="zh-TW" altLang="en-US" sz="1400" i="1" dirty="0">
                <a:solidFill>
                  <a:prstClr val="black"/>
                </a:solidFill>
                <a:ea typeface="微軟正黑體" pitchFamily="34" charset="-120"/>
                <a:cs typeface="Calibri" pitchFamily="34" charset="0"/>
              </a:rPr>
              <a:t> </a:t>
            </a:r>
            <a:r>
              <a:rPr kumimoji="1" lang="en-US" altLang="zh-TW" sz="1400" i="1" dirty="0" smtClean="0">
                <a:solidFill>
                  <a:prstClr val="black"/>
                </a:solidFill>
                <a:ea typeface="微軟正黑體" pitchFamily="34" charset="-120"/>
                <a:cs typeface="Calibri" pitchFamily="34" charset="0"/>
              </a:rPr>
              <a:t>-- J </a:t>
            </a:r>
            <a:r>
              <a:rPr kumimoji="1" lang="en-US" altLang="zh-TW" sz="1400" i="1" dirty="0">
                <a:solidFill>
                  <a:prstClr val="black"/>
                </a:solidFill>
                <a:ea typeface="微軟正黑體" pitchFamily="34" charset="-120"/>
                <a:cs typeface="Calibri" pitchFamily="34" charset="0"/>
              </a:rPr>
              <a:t>Formosan Med </a:t>
            </a:r>
            <a:r>
              <a:rPr kumimoji="1" lang="en-US" altLang="zh-TW" sz="1400" i="1" dirty="0" err="1">
                <a:solidFill>
                  <a:prstClr val="black"/>
                </a:solidFill>
                <a:ea typeface="微軟正黑體" pitchFamily="34" charset="-120"/>
                <a:cs typeface="Calibri" pitchFamily="34" charset="0"/>
              </a:rPr>
              <a:t>Assoc</a:t>
            </a:r>
            <a:r>
              <a:rPr kumimoji="1" lang="en-US" altLang="zh-TW" sz="1400" i="1" dirty="0">
                <a:solidFill>
                  <a:prstClr val="black"/>
                </a:solidFill>
                <a:ea typeface="微軟正黑體" pitchFamily="34" charset="-120"/>
                <a:cs typeface="Calibri" pitchFamily="34" charset="0"/>
              </a:rPr>
              <a:t> </a:t>
            </a:r>
            <a:r>
              <a:rPr kumimoji="1" lang="en-US" altLang="zh-TW" sz="1400" i="1" dirty="0" smtClean="0">
                <a:solidFill>
                  <a:prstClr val="black"/>
                </a:solidFill>
                <a:ea typeface="微軟正黑體" pitchFamily="34" charset="-120"/>
                <a:cs typeface="Calibri" pitchFamily="34" charset="0"/>
              </a:rPr>
              <a:t>2012;111:431</a:t>
            </a:r>
          </a:p>
          <a:p>
            <a:pPr fontAlgn="base">
              <a:spcBef>
                <a:spcPct val="0"/>
              </a:spcBef>
              <a:spcAft>
                <a:spcPct val="0"/>
              </a:spcAft>
            </a:pPr>
            <a:r>
              <a:rPr lang="en-US" altLang="zh-TW" sz="1400" i="1" dirty="0" smtClean="0"/>
              <a:t>HAV outbreak -- J </a:t>
            </a:r>
            <a:r>
              <a:rPr lang="en-US" altLang="zh-TW" sz="1400" i="1" dirty="0"/>
              <a:t>Viral </a:t>
            </a:r>
            <a:r>
              <a:rPr lang="en-US" altLang="zh-TW" sz="1400" i="1" dirty="0" err="1" smtClean="0"/>
              <a:t>Hepat</a:t>
            </a:r>
            <a:r>
              <a:rPr lang="en-US" altLang="zh-TW" sz="1400" i="1" dirty="0" smtClean="0"/>
              <a:t> </a:t>
            </a:r>
            <a:r>
              <a:rPr lang="en-US" altLang="zh-TW" sz="1400" i="1" dirty="0"/>
              <a:t>2018 May </a:t>
            </a:r>
            <a:r>
              <a:rPr lang="en-US" altLang="zh-TW" sz="1400" i="1" dirty="0" smtClean="0"/>
              <a:t>9 (in press)</a:t>
            </a:r>
            <a:endParaRPr kumimoji="1" lang="zh-TW" altLang="en-US" sz="1400" i="1" dirty="0">
              <a:solidFill>
                <a:prstClr val="black"/>
              </a:solidFill>
              <a:ea typeface="微軟正黑體" pitchFamily="34" charset="-120"/>
              <a:cs typeface="Calibri" pitchFamily="34" charset="0"/>
            </a:endParaRPr>
          </a:p>
        </p:txBody>
      </p:sp>
      <p:sp>
        <p:nvSpPr>
          <p:cNvPr id="18" name="橢圓 17"/>
          <p:cNvSpPr/>
          <p:nvPr/>
        </p:nvSpPr>
        <p:spPr>
          <a:xfrm>
            <a:off x="6319137" y="1126014"/>
            <a:ext cx="576064" cy="502786"/>
          </a:xfrm>
          <a:prstGeom prst="ellipse">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zh-TW" b="1" dirty="0" smtClean="0">
                <a:solidFill>
                  <a:schemeClr val="tx1"/>
                </a:solidFill>
              </a:rPr>
              <a:t>49%</a:t>
            </a:r>
            <a:endParaRPr lang="zh-TW" altLang="en-US" b="1" dirty="0">
              <a:solidFill>
                <a:schemeClr val="tx1"/>
              </a:solidFill>
            </a:endParaRPr>
          </a:p>
        </p:txBody>
      </p:sp>
      <p:sp>
        <p:nvSpPr>
          <p:cNvPr id="109" name="橢圓 108"/>
          <p:cNvSpPr/>
          <p:nvPr/>
        </p:nvSpPr>
        <p:spPr>
          <a:xfrm>
            <a:off x="4463988" y="2675193"/>
            <a:ext cx="576064" cy="502786"/>
          </a:xfrm>
          <a:prstGeom prst="ellipse">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zh-TW" b="1" dirty="0" smtClean="0">
                <a:solidFill>
                  <a:schemeClr val="tx1"/>
                </a:solidFill>
              </a:rPr>
              <a:t>26%</a:t>
            </a:r>
            <a:endParaRPr lang="zh-TW" altLang="en-US" b="1" dirty="0">
              <a:solidFill>
                <a:schemeClr val="tx1"/>
              </a:solidFill>
            </a:endParaRPr>
          </a:p>
        </p:txBody>
      </p:sp>
      <p:sp>
        <p:nvSpPr>
          <p:cNvPr id="29" name="橢圓 28"/>
          <p:cNvSpPr/>
          <p:nvPr/>
        </p:nvSpPr>
        <p:spPr>
          <a:xfrm>
            <a:off x="3578522" y="4032962"/>
            <a:ext cx="576064" cy="502786"/>
          </a:xfrm>
          <a:prstGeom prst="ellipse">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zh-TW" b="1" dirty="0" smtClean="0">
                <a:solidFill>
                  <a:schemeClr val="tx1"/>
                </a:solidFill>
              </a:rPr>
              <a:t>0%</a:t>
            </a:r>
            <a:endParaRPr lang="zh-TW" altLang="en-US" b="1" dirty="0">
              <a:solidFill>
                <a:schemeClr val="tx1"/>
              </a:solidFill>
            </a:endParaRPr>
          </a:p>
        </p:txBody>
      </p:sp>
      <p:sp>
        <p:nvSpPr>
          <p:cNvPr id="2" name="文字方塊 1"/>
          <p:cNvSpPr txBox="1"/>
          <p:nvPr/>
        </p:nvSpPr>
        <p:spPr>
          <a:xfrm>
            <a:off x="4943997" y="1977086"/>
            <a:ext cx="3660451" cy="1323439"/>
          </a:xfrm>
          <a:prstGeom prst="rect">
            <a:avLst/>
          </a:prstGeom>
          <a:solidFill>
            <a:srgbClr val="FFFF00"/>
          </a:solidFill>
          <a:effectLst>
            <a:outerShdw blurRad="50800" dist="38100" algn="l" rotWithShape="0">
              <a:prstClr val="black">
                <a:alpha val="40000"/>
              </a:prstClr>
            </a:outerShdw>
          </a:effectLst>
        </p:spPr>
        <p:txBody>
          <a:bodyPr wrap="square" rtlCol="0">
            <a:spAutoFit/>
          </a:bodyPr>
          <a:lstStyle/>
          <a:p>
            <a:r>
              <a:rPr lang="en-US" altLang="zh-TW" sz="2000" b="1" dirty="0" smtClean="0"/>
              <a:t>Q: How can we identify </a:t>
            </a:r>
            <a:r>
              <a:rPr lang="en-US" altLang="zh-TW" sz="2000" b="1" dirty="0"/>
              <a:t>at-risk population </a:t>
            </a:r>
            <a:r>
              <a:rPr lang="en-US" altLang="zh-TW" sz="2000" b="1" dirty="0" smtClean="0"/>
              <a:t>and deliver vaccine to them during a sensitive time of LGBT right campaign? </a:t>
            </a:r>
            <a:endParaRPr lang="zh-TW" altLang="en-US" sz="2000" b="1" dirty="0"/>
          </a:p>
        </p:txBody>
      </p:sp>
      <p:pic>
        <p:nvPicPr>
          <p:cNvPr id="1026" name="Picture 2" descr="Imperfect Democracy: The Way for Marriage Equality in Taiwan"/>
          <p:cNvPicPr>
            <a:picLocks noChangeAspect="1" noChangeArrowheads="1"/>
          </p:cNvPicPr>
          <p:nvPr/>
        </p:nvPicPr>
        <p:blipFill rotWithShape="1">
          <a:blip r:embed="rId7">
            <a:extLst>
              <a:ext uri="{BEBA8EAE-BF5A-486C-A8C5-ECC9F3942E4B}">
                <a14:imgProps xmlns:a14="http://schemas.microsoft.com/office/drawing/2010/main">
                  <a14:imgLayer r:embed="rId8">
                    <a14:imgEffect>
                      <a14:sharpenSoften amount="50000"/>
                    </a14:imgEffect>
                  </a14:imgLayer>
                </a14:imgProps>
              </a:ext>
              <a:ext uri="{28A0092B-C50C-407E-A947-70E740481C1C}">
                <a14:useLocalDpi xmlns:a14="http://schemas.microsoft.com/office/drawing/2010/main" val="0"/>
              </a:ext>
            </a:extLst>
          </a:blip>
          <a:srcRect t="12531" r="46595" b="16446"/>
          <a:stretch/>
        </p:blipFill>
        <p:spPr bwMode="auto">
          <a:xfrm>
            <a:off x="4042692" y="4656360"/>
            <a:ext cx="2252398" cy="199439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028" name="Picture 4" descr="ãLGBT marriage legalization Taiwanãçåçæå°çµæ"/>
          <p:cNvPicPr>
            <a:picLocks noChangeAspect="1" noChangeArrowheads="1"/>
          </p:cNvPicPr>
          <p:nvPr/>
        </p:nvPicPr>
        <p:blipFill rotWithShape="1">
          <a:blip r:embed="rId9">
            <a:extLst>
              <a:ext uri="{BEBA8EAE-BF5A-486C-A8C5-ECC9F3942E4B}">
                <a14:imgProps xmlns:a14="http://schemas.microsoft.com/office/drawing/2010/main">
                  <a14:imgLayer r:embed="rId10">
                    <a14:imgEffect>
                      <a14:sharpenSoften amount="50000"/>
                    </a14:imgEffect>
                  </a14:imgLayer>
                </a14:imgProps>
              </a:ext>
              <a:ext uri="{28A0092B-C50C-407E-A947-70E740481C1C}">
                <a14:useLocalDpi xmlns:a14="http://schemas.microsoft.com/office/drawing/2010/main" val="0"/>
              </a:ext>
            </a:extLst>
          </a:blip>
          <a:srcRect l="21203" r="7732"/>
          <a:stretch/>
        </p:blipFill>
        <p:spPr bwMode="auto">
          <a:xfrm>
            <a:off x="6815682" y="4654627"/>
            <a:ext cx="2179185" cy="199785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5" name="文字方塊 4"/>
          <p:cNvSpPr txBox="1"/>
          <p:nvPr/>
        </p:nvSpPr>
        <p:spPr>
          <a:xfrm>
            <a:off x="6209239" y="5301208"/>
            <a:ext cx="739025" cy="584775"/>
          </a:xfrm>
          <a:prstGeom prst="rect">
            <a:avLst/>
          </a:prstGeom>
          <a:noFill/>
        </p:spPr>
        <p:txBody>
          <a:bodyPr wrap="square" rtlCol="0">
            <a:spAutoFit/>
          </a:bodyPr>
          <a:lstStyle/>
          <a:p>
            <a:pPr algn="ctr"/>
            <a:r>
              <a:rPr lang="en-US" altLang="zh-TW" sz="3200" dirty="0" smtClean="0"/>
              <a:t>vs</a:t>
            </a:r>
            <a:endParaRPr lang="zh-TW" altLang="en-US" sz="3200" dirty="0"/>
          </a:p>
        </p:txBody>
      </p:sp>
    </p:spTree>
    <p:extLst>
      <p:ext uri="{BB962C8B-B14F-4D97-AF65-F5344CB8AC3E}">
        <p14:creationId xmlns:p14="http://schemas.microsoft.com/office/powerpoint/2010/main" val="1526282538"/>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AutoShape 5" descr="Centers for Disease Control and Prevention. CDC twenty four seven. Saving Lives, Protecting Peopl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123" name="Rectangle 9"/>
          <p:cNvSpPr txBox="1">
            <a:spLocks noChangeArrowheads="1"/>
          </p:cNvSpPr>
          <p:nvPr/>
        </p:nvSpPr>
        <p:spPr bwMode="black">
          <a:xfrm>
            <a:off x="0" y="0"/>
            <a:ext cx="9144000" cy="529849"/>
          </a:xfrm>
          <a:prstGeom prst="rect">
            <a:avLst/>
          </a:prstGeom>
          <a:solidFill>
            <a:schemeClr val="tx2"/>
          </a:solid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400" b="1" kern="1200">
                <a:solidFill>
                  <a:srgbClr val="06325C"/>
                </a:solidFill>
                <a:latin typeface="Arial" pitchFamily="34" charset="0"/>
                <a:ea typeface="ＭＳ Ｐゴシック" charset="0"/>
                <a:cs typeface="ＭＳ Ｐゴシック" charset="0"/>
              </a:defRPr>
            </a:lvl1pPr>
            <a:lvl2pPr algn="l" rtl="0" eaLnBrk="0" fontAlgn="base" hangingPunct="0">
              <a:spcBef>
                <a:spcPct val="0"/>
              </a:spcBef>
              <a:spcAft>
                <a:spcPct val="0"/>
              </a:spcAft>
              <a:defRPr sz="2400" b="1">
                <a:solidFill>
                  <a:schemeClr val="bg1"/>
                </a:solidFill>
                <a:latin typeface="Arial" pitchFamily="34" charset="0"/>
                <a:ea typeface="ＭＳ Ｐゴシック" charset="0"/>
                <a:cs typeface="ＭＳ Ｐゴシック" charset="0"/>
              </a:defRPr>
            </a:lvl2pPr>
            <a:lvl3pPr algn="l" rtl="0" eaLnBrk="0" fontAlgn="base" hangingPunct="0">
              <a:spcBef>
                <a:spcPct val="0"/>
              </a:spcBef>
              <a:spcAft>
                <a:spcPct val="0"/>
              </a:spcAft>
              <a:defRPr sz="2400" b="1">
                <a:solidFill>
                  <a:schemeClr val="bg1"/>
                </a:solidFill>
                <a:latin typeface="Arial" pitchFamily="34" charset="0"/>
                <a:ea typeface="ＭＳ Ｐゴシック" charset="0"/>
                <a:cs typeface="ＭＳ Ｐゴシック" charset="0"/>
              </a:defRPr>
            </a:lvl3pPr>
            <a:lvl4pPr algn="l" rtl="0" eaLnBrk="0" fontAlgn="base" hangingPunct="0">
              <a:spcBef>
                <a:spcPct val="0"/>
              </a:spcBef>
              <a:spcAft>
                <a:spcPct val="0"/>
              </a:spcAft>
              <a:defRPr sz="2400" b="1">
                <a:solidFill>
                  <a:schemeClr val="bg1"/>
                </a:solidFill>
                <a:latin typeface="Arial" pitchFamily="34" charset="0"/>
                <a:ea typeface="ＭＳ Ｐゴシック" charset="0"/>
                <a:cs typeface="ＭＳ Ｐゴシック" charset="0"/>
              </a:defRPr>
            </a:lvl4pPr>
            <a:lvl5pPr algn="l" rtl="0" eaLnBrk="0" fontAlgn="base" hangingPunct="0">
              <a:spcBef>
                <a:spcPct val="0"/>
              </a:spcBef>
              <a:spcAft>
                <a:spcPct val="0"/>
              </a:spcAft>
              <a:defRPr sz="2400" b="1">
                <a:solidFill>
                  <a:schemeClr val="bg1"/>
                </a:solidFill>
                <a:latin typeface="Arial" pitchFamily="34" charset="0"/>
                <a:ea typeface="ＭＳ Ｐゴシック" charset="0"/>
                <a:cs typeface="ＭＳ Ｐゴシック" charset="0"/>
              </a:defRPr>
            </a:lvl5pPr>
            <a:lvl6pPr marL="457200" algn="l" rtl="0" fontAlgn="base">
              <a:spcBef>
                <a:spcPct val="0"/>
              </a:spcBef>
              <a:spcAft>
                <a:spcPct val="0"/>
              </a:spcAft>
              <a:defRPr sz="2400" b="1">
                <a:solidFill>
                  <a:schemeClr val="tx1"/>
                </a:solidFill>
                <a:latin typeface="Arial" pitchFamily="34" charset="0"/>
                <a:cs typeface="Arial" pitchFamily="34" charset="0"/>
              </a:defRPr>
            </a:lvl6pPr>
            <a:lvl7pPr marL="914400" algn="l" rtl="0" fontAlgn="base">
              <a:spcBef>
                <a:spcPct val="0"/>
              </a:spcBef>
              <a:spcAft>
                <a:spcPct val="0"/>
              </a:spcAft>
              <a:defRPr sz="2400" b="1">
                <a:solidFill>
                  <a:schemeClr val="tx1"/>
                </a:solidFill>
                <a:latin typeface="Arial" pitchFamily="34" charset="0"/>
                <a:cs typeface="Arial" pitchFamily="34" charset="0"/>
              </a:defRPr>
            </a:lvl7pPr>
            <a:lvl8pPr marL="1371600" algn="l" rtl="0" fontAlgn="base">
              <a:spcBef>
                <a:spcPct val="0"/>
              </a:spcBef>
              <a:spcAft>
                <a:spcPct val="0"/>
              </a:spcAft>
              <a:defRPr sz="2400" b="1">
                <a:solidFill>
                  <a:schemeClr val="tx1"/>
                </a:solidFill>
                <a:latin typeface="Arial" pitchFamily="34" charset="0"/>
                <a:cs typeface="Arial" pitchFamily="34" charset="0"/>
              </a:defRPr>
            </a:lvl8pPr>
            <a:lvl9pPr marL="1828800" algn="l" rtl="0" fontAlgn="base">
              <a:spcBef>
                <a:spcPct val="0"/>
              </a:spcBef>
              <a:spcAft>
                <a:spcPct val="0"/>
              </a:spcAft>
              <a:defRPr sz="2400" b="1">
                <a:solidFill>
                  <a:schemeClr val="tx1"/>
                </a:solidFill>
                <a:latin typeface="Arial" pitchFamily="34" charset="0"/>
                <a:cs typeface="Arial" pitchFamily="34" charset="0"/>
              </a:defRPr>
            </a:lvl9pPr>
          </a:lstStyle>
          <a:p>
            <a:r>
              <a:rPr lang="en-US" sz="2800" dirty="0" smtClean="0">
                <a:solidFill>
                  <a:schemeClr val="bg1"/>
                </a:solidFill>
                <a:latin typeface="+mn-lt"/>
              </a:rPr>
              <a:t>HAV outbreak among MSM in Taiwan, 2015/6-2017/12</a:t>
            </a:r>
            <a:endParaRPr lang="en-US" sz="2800" dirty="0">
              <a:solidFill>
                <a:schemeClr val="bg1"/>
              </a:solidFill>
              <a:latin typeface="+mn-lt"/>
            </a:endParaRPr>
          </a:p>
        </p:txBody>
      </p:sp>
      <p:sp>
        <p:nvSpPr>
          <p:cNvPr id="47" name="文字方塊 46"/>
          <p:cNvSpPr txBox="1"/>
          <p:nvPr/>
        </p:nvSpPr>
        <p:spPr>
          <a:xfrm>
            <a:off x="294739" y="727615"/>
            <a:ext cx="3336305" cy="1538883"/>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zh-TW" sz="3200" b="1" u="sng" dirty="0" smtClean="0">
                <a:solidFill>
                  <a:prstClr val="black"/>
                </a:solidFill>
                <a:latin typeface="Calibri"/>
                <a:ea typeface="微軟正黑體" pitchFamily="34" charset="-120"/>
                <a:cs typeface="Calibri" pitchFamily="34" charset="0"/>
              </a:rPr>
              <a:t>Before outbreak</a:t>
            </a:r>
          </a:p>
          <a:p>
            <a:pPr marL="0" marR="0" lvl="0" indent="0" defTabSz="914400" rtl="0" eaLnBrk="1" fontAlgn="base" latinLnBrk="0" hangingPunct="1">
              <a:lnSpc>
                <a:spcPct val="100000"/>
              </a:lnSpc>
              <a:spcBef>
                <a:spcPct val="0"/>
              </a:spcBef>
              <a:spcAft>
                <a:spcPct val="0"/>
              </a:spcAft>
              <a:buClrTx/>
              <a:buSzTx/>
              <a:buFontTx/>
              <a:buNone/>
              <a:tabLst/>
              <a:defRPr/>
            </a:pPr>
            <a:endParaRPr kumimoji="1" lang="en-US" altLang="zh-TW" sz="2000" b="1" dirty="0" smtClean="0">
              <a:solidFill>
                <a:prstClr val="black"/>
              </a:solidFill>
              <a:latin typeface="Calibri"/>
              <a:ea typeface="微軟正黑體" pitchFamily="34" charset="-120"/>
              <a:cs typeface="Calibri" pitchFamily="34" charset="0"/>
            </a:endParaRPr>
          </a:p>
          <a:p>
            <a:pPr marL="0" marR="0" lvl="0" indent="0" defTabSz="914400" rtl="0" eaLnBrk="1" fontAlgn="base" latinLnBrk="0" hangingPunct="1">
              <a:lnSpc>
                <a:spcPct val="100000"/>
              </a:lnSpc>
              <a:spcBef>
                <a:spcPct val="0"/>
              </a:spcBef>
              <a:spcAft>
                <a:spcPct val="0"/>
              </a:spcAft>
              <a:buClrTx/>
              <a:buSzTx/>
              <a:buFontTx/>
              <a:buNone/>
              <a:tabLst/>
              <a:defRPr/>
            </a:pPr>
            <a:r>
              <a:rPr kumimoji="1" lang="en-US" altLang="zh-TW" sz="2200" b="1" dirty="0" smtClean="0">
                <a:solidFill>
                  <a:prstClr val="black"/>
                </a:solidFill>
                <a:latin typeface="Calibri"/>
                <a:ea typeface="微軟正黑體" pitchFamily="34" charset="-120"/>
                <a:cs typeface="Calibri" pitchFamily="34" charset="0"/>
              </a:rPr>
              <a:t>HAV s</a:t>
            </a:r>
            <a:r>
              <a:rPr kumimoji="1" lang="en-US" altLang="zh-TW" sz="2200" b="1" i="0" u="none" strike="noStrike" kern="1200" cap="none" spc="0" normalizeH="0" baseline="0" noProof="0" dirty="0" err="1" smtClean="0">
                <a:ln>
                  <a:noFill/>
                </a:ln>
                <a:solidFill>
                  <a:prstClr val="black"/>
                </a:solidFill>
                <a:effectLst/>
                <a:uLnTx/>
                <a:uFillTx/>
                <a:latin typeface="Calibri"/>
                <a:ea typeface="微軟正黑體" pitchFamily="34" charset="-120"/>
                <a:cs typeface="Calibri" pitchFamily="34" charset="0"/>
              </a:rPr>
              <a:t>eroprevalence</a:t>
            </a:r>
            <a:r>
              <a:rPr kumimoji="1" lang="en-US" altLang="zh-TW" sz="2200" b="1" i="0" u="none" strike="noStrike" kern="1200" cap="none" spc="0" normalizeH="0" baseline="0" noProof="0" dirty="0" smtClean="0">
                <a:ln>
                  <a:noFill/>
                </a:ln>
                <a:solidFill>
                  <a:prstClr val="black"/>
                </a:solidFill>
                <a:effectLst/>
                <a:uLnTx/>
                <a:uFillTx/>
                <a:latin typeface="Calibri"/>
                <a:ea typeface="微軟正黑體" pitchFamily="34" charset="-120"/>
                <a:cs typeface="Calibri" pitchFamily="34" charset="0"/>
              </a:rPr>
              <a:t> &lt;</a:t>
            </a:r>
            <a:r>
              <a:rPr kumimoji="1" lang="en-US" altLang="zh-TW" sz="2200" b="1" i="0" u="none" strike="noStrike" kern="1200" cap="none" spc="0" normalizeH="0" baseline="0" noProof="0" dirty="0">
                <a:ln>
                  <a:noFill/>
                </a:ln>
                <a:solidFill>
                  <a:prstClr val="black"/>
                </a:solidFill>
                <a:effectLst/>
                <a:uLnTx/>
                <a:uFillTx/>
                <a:latin typeface="Calibri"/>
                <a:ea typeface="微軟正黑體" pitchFamily="34" charset="-120"/>
                <a:cs typeface="Calibri" pitchFamily="34" charset="0"/>
              </a:rPr>
              <a:t>10</a:t>
            </a:r>
            <a:r>
              <a:rPr kumimoji="1" lang="en-US" altLang="zh-TW" sz="2200" b="1" i="0" u="none" strike="noStrike" kern="1200" cap="none" spc="0" normalizeH="0" baseline="0" noProof="0" dirty="0" smtClean="0">
                <a:ln>
                  <a:noFill/>
                </a:ln>
                <a:solidFill>
                  <a:prstClr val="black"/>
                </a:solidFill>
                <a:effectLst/>
                <a:uLnTx/>
                <a:uFillTx/>
                <a:latin typeface="Calibri"/>
                <a:ea typeface="微軟正黑體" pitchFamily="34" charset="-120"/>
                <a:cs typeface="Calibri" pitchFamily="34" charset="0"/>
              </a:rPr>
              <a:t>% </a:t>
            </a:r>
            <a:r>
              <a:rPr kumimoji="1" lang="en-US" altLang="zh-TW" sz="2000" b="1" i="0" u="none" strike="noStrike" kern="1200" cap="none" spc="0" normalizeH="0" baseline="0" noProof="0" dirty="0" smtClean="0">
                <a:ln>
                  <a:noFill/>
                </a:ln>
                <a:solidFill>
                  <a:prstClr val="black"/>
                </a:solidFill>
                <a:effectLst/>
                <a:uLnTx/>
                <a:uFillTx/>
                <a:latin typeface="Calibri"/>
                <a:ea typeface="微軟正黑體" pitchFamily="34" charset="-120"/>
                <a:cs typeface="Calibri" pitchFamily="34" charset="0"/>
              </a:rPr>
              <a:t>among young </a:t>
            </a:r>
            <a:r>
              <a:rPr kumimoji="1" lang="en-US" altLang="zh-TW" sz="2000" b="1" dirty="0" smtClean="0">
                <a:solidFill>
                  <a:prstClr val="black"/>
                </a:solidFill>
                <a:latin typeface="Calibri"/>
                <a:ea typeface="微軟正黑體" pitchFamily="34" charset="-120"/>
                <a:cs typeface="Calibri" pitchFamily="34" charset="0"/>
              </a:rPr>
              <a:t>MSM in Taiwan </a:t>
            </a:r>
            <a:endParaRPr kumimoji="1" lang="zh-TW" altLang="en-US" sz="2000" b="1" i="0" u="none" strike="noStrike" kern="1200" cap="none" spc="0" normalizeH="0" baseline="0" noProof="0" dirty="0">
              <a:ln>
                <a:noFill/>
              </a:ln>
              <a:solidFill>
                <a:prstClr val="black"/>
              </a:solidFill>
              <a:effectLst/>
              <a:uLnTx/>
              <a:uFillTx/>
              <a:latin typeface="Calibri"/>
              <a:ea typeface="微軟正黑體" pitchFamily="34" charset="-120"/>
              <a:cs typeface="Calibri" pitchFamily="34" charset="0"/>
            </a:endParaRPr>
          </a:p>
        </p:txBody>
      </p:sp>
      <p:pic>
        <p:nvPicPr>
          <p:cNvPr id="80" name="Picture 2"/>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25000"/>
                    </a14:imgEffect>
                    <a14:imgEffect>
                      <a14:saturation sat="400000"/>
                    </a14:imgEffect>
                  </a14:imgLayer>
                </a14:imgProps>
              </a:ext>
              <a:ext uri="{28A0092B-C50C-407E-A947-70E740481C1C}">
                <a14:useLocalDpi xmlns:a14="http://schemas.microsoft.com/office/drawing/2010/main" val="0"/>
              </a:ext>
            </a:extLst>
          </a:blip>
          <a:srcRect l="5078" t="7096" b="7096"/>
          <a:stretch/>
        </p:blipFill>
        <p:spPr bwMode="auto">
          <a:xfrm>
            <a:off x="3881186" y="561924"/>
            <a:ext cx="5075399" cy="3744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2" name="文字方塊 81"/>
          <p:cNvSpPr txBox="1"/>
          <p:nvPr/>
        </p:nvSpPr>
        <p:spPr>
          <a:xfrm>
            <a:off x="4422148" y="694053"/>
            <a:ext cx="3318204" cy="276999"/>
          </a:xfrm>
          <a:prstGeom prst="rect">
            <a:avLst/>
          </a:prstGeom>
          <a:solidFill>
            <a:schemeClr val="bg1"/>
          </a:solidFill>
        </p:spPr>
        <p:txBody>
          <a:bodyPr wrap="square" tIns="0" bIns="0" rtlCol="0">
            <a:spAutoFit/>
          </a:bodyPr>
          <a:lstStyle/>
          <a:p>
            <a:pPr lvl="0">
              <a:defRPr/>
            </a:pPr>
            <a:r>
              <a:rPr lang="en-US" altLang="zh-TW" b="1" dirty="0">
                <a:solidFill>
                  <a:prstClr val="black"/>
                </a:solidFill>
              </a:rPr>
              <a:t>HIV(+) MSM</a:t>
            </a:r>
            <a:endParaRPr lang="zh-TW" altLang="en-US" b="1" dirty="0">
              <a:solidFill>
                <a:prstClr val="black"/>
              </a:solidFill>
            </a:endParaRPr>
          </a:p>
        </p:txBody>
      </p:sp>
      <p:sp>
        <p:nvSpPr>
          <p:cNvPr id="3" name="矩形 2"/>
          <p:cNvSpPr/>
          <p:nvPr/>
        </p:nvSpPr>
        <p:spPr>
          <a:xfrm>
            <a:off x="4211960" y="731212"/>
            <a:ext cx="210188" cy="177508"/>
          </a:xfrm>
          <a:prstGeom prst="rect">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0" name="文字方塊 89"/>
          <p:cNvSpPr txBox="1"/>
          <p:nvPr/>
        </p:nvSpPr>
        <p:spPr>
          <a:xfrm>
            <a:off x="4099813" y="4221088"/>
            <a:ext cx="1069078" cy="338554"/>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600" b="1" i="0" u="none" strike="noStrike" kern="1200" cap="none" spc="0" normalizeH="0" baseline="0" noProof="0" dirty="0" smtClean="0">
                <a:ln>
                  <a:noFill/>
                </a:ln>
                <a:solidFill>
                  <a:prstClr val="black"/>
                </a:solidFill>
                <a:effectLst/>
                <a:uLnTx/>
                <a:uFillTx/>
                <a:latin typeface="微軟正黑體" pitchFamily="34" charset="-120"/>
                <a:ea typeface="微軟正黑體" pitchFamily="34" charset="-120"/>
                <a:cs typeface="+mn-cs"/>
              </a:rPr>
              <a:t>2015</a:t>
            </a:r>
            <a:endParaRPr kumimoji="0" lang="zh-TW" altLang="en-US" sz="1600" b="1" i="0" u="none" strike="noStrike" kern="1200" cap="none" spc="0" normalizeH="0" baseline="0" noProof="0" dirty="0">
              <a:ln>
                <a:noFill/>
              </a:ln>
              <a:solidFill>
                <a:prstClr val="black"/>
              </a:solidFill>
              <a:effectLst/>
              <a:uLnTx/>
              <a:uFillTx/>
              <a:latin typeface="微軟正黑體" pitchFamily="34" charset="-120"/>
              <a:ea typeface="微軟正黑體" pitchFamily="34" charset="-120"/>
              <a:cs typeface="+mn-cs"/>
            </a:endParaRPr>
          </a:p>
        </p:txBody>
      </p:sp>
      <p:sp>
        <p:nvSpPr>
          <p:cNvPr id="91" name="文字方塊 90"/>
          <p:cNvSpPr txBox="1"/>
          <p:nvPr/>
        </p:nvSpPr>
        <p:spPr>
          <a:xfrm>
            <a:off x="5652119" y="4221088"/>
            <a:ext cx="1008113" cy="338554"/>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600" b="1" i="0" u="none" strike="noStrike" kern="1200" cap="none" spc="0" normalizeH="0" baseline="0" noProof="0" dirty="0" smtClean="0">
                <a:ln>
                  <a:noFill/>
                </a:ln>
                <a:solidFill>
                  <a:prstClr val="black"/>
                </a:solidFill>
                <a:effectLst/>
                <a:uLnTx/>
                <a:uFillTx/>
                <a:latin typeface="微軟正黑體" pitchFamily="34" charset="-120"/>
                <a:ea typeface="微軟正黑體" pitchFamily="34" charset="-120"/>
                <a:cs typeface="+mn-cs"/>
              </a:rPr>
              <a:t>2016</a:t>
            </a:r>
            <a:endParaRPr kumimoji="0" lang="zh-TW" altLang="en-US" sz="1600" b="1" i="0" u="none" strike="noStrike" kern="1200" cap="none" spc="0" normalizeH="0" baseline="0" noProof="0" dirty="0">
              <a:ln>
                <a:noFill/>
              </a:ln>
              <a:solidFill>
                <a:prstClr val="black"/>
              </a:solidFill>
              <a:effectLst/>
              <a:uLnTx/>
              <a:uFillTx/>
              <a:latin typeface="微軟正黑體" pitchFamily="34" charset="-120"/>
              <a:ea typeface="微軟正黑體" pitchFamily="34" charset="-120"/>
              <a:cs typeface="+mn-cs"/>
            </a:endParaRPr>
          </a:p>
        </p:txBody>
      </p:sp>
      <p:sp>
        <p:nvSpPr>
          <p:cNvPr id="93" name="文字方塊 92"/>
          <p:cNvSpPr txBox="1"/>
          <p:nvPr/>
        </p:nvSpPr>
        <p:spPr>
          <a:xfrm>
            <a:off x="7668344" y="4221088"/>
            <a:ext cx="720080" cy="338554"/>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600" b="1" i="0" u="none" strike="noStrike" kern="1200" cap="none" spc="0" normalizeH="0" baseline="0" noProof="0" dirty="0" smtClean="0">
                <a:ln>
                  <a:noFill/>
                </a:ln>
                <a:solidFill>
                  <a:prstClr val="black"/>
                </a:solidFill>
                <a:effectLst/>
                <a:uLnTx/>
                <a:uFillTx/>
                <a:latin typeface="微軟正黑體" pitchFamily="34" charset="-120"/>
                <a:ea typeface="微軟正黑體" pitchFamily="34" charset="-120"/>
                <a:cs typeface="+mn-cs"/>
              </a:rPr>
              <a:t>2017</a:t>
            </a:r>
            <a:endParaRPr kumimoji="0" lang="zh-TW" altLang="en-US" sz="1100" b="1" i="0" u="none" strike="noStrike" kern="1200" cap="none" spc="0" normalizeH="0" baseline="0" noProof="0" dirty="0">
              <a:ln>
                <a:noFill/>
              </a:ln>
              <a:solidFill>
                <a:prstClr val="black"/>
              </a:solidFill>
              <a:effectLst/>
              <a:uLnTx/>
              <a:uFillTx/>
              <a:latin typeface="微軟正黑體" pitchFamily="34" charset="-120"/>
              <a:ea typeface="微軟正黑體" pitchFamily="34" charset="-120"/>
              <a:cs typeface="+mn-cs"/>
            </a:endParaRPr>
          </a:p>
        </p:txBody>
      </p:sp>
      <p:pic>
        <p:nvPicPr>
          <p:cNvPr id="12" name="圖片 11"/>
          <p:cNvPicPr>
            <a:picLocks noChangeAspect="1"/>
          </p:cNvPicPr>
          <p:nvPr/>
        </p:nvPicPr>
        <p:blipFill rotWithShape="1">
          <a:blip r:embed="rId5">
            <a:extLst>
              <a:ext uri="{BEBA8EAE-BF5A-486C-A8C5-ECC9F3942E4B}">
                <a14:imgProps xmlns:a14="http://schemas.microsoft.com/office/drawing/2010/main">
                  <a14:imgLayer r:embed="rId6">
                    <a14:imgEffect>
                      <a14:sharpenSoften amount="50000"/>
                    </a14:imgEffect>
                  </a14:imgLayer>
                </a14:imgProps>
              </a:ext>
            </a:extLst>
          </a:blip>
          <a:srcRect l="9713" t="25931" r="20179" b="21142"/>
          <a:stretch/>
        </p:blipFill>
        <p:spPr>
          <a:xfrm>
            <a:off x="3779912" y="4562376"/>
            <a:ext cx="5300743" cy="2251000"/>
          </a:xfrm>
          <a:prstGeom prst="rect">
            <a:avLst/>
          </a:prstGeom>
        </p:spPr>
      </p:pic>
      <p:sp>
        <p:nvSpPr>
          <p:cNvPr id="96" name="文字方塊 95"/>
          <p:cNvSpPr txBox="1"/>
          <p:nvPr/>
        </p:nvSpPr>
        <p:spPr>
          <a:xfrm>
            <a:off x="7677457" y="836712"/>
            <a:ext cx="720080" cy="261610"/>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100" b="1" i="0" u="none" strike="noStrike" kern="1200" cap="none" spc="0" normalizeH="0" baseline="0" noProof="0" dirty="0">
              <a:ln>
                <a:noFill/>
              </a:ln>
              <a:solidFill>
                <a:prstClr val="black"/>
              </a:solidFill>
              <a:effectLst/>
              <a:uLnTx/>
              <a:uFillTx/>
              <a:latin typeface="微軟正黑體" pitchFamily="34" charset="-120"/>
              <a:ea typeface="微軟正黑體" pitchFamily="34" charset="-120"/>
              <a:cs typeface="+mn-cs"/>
            </a:endParaRPr>
          </a:p>
        </p:txBody>
      </p:sp>
      <p:cxnSp>
        <p:nvCxnSpPr>
          <p:cNvPr id="97" name="直線接點 96"/>
          <p:cNvCxnSpPr/>
          <p:nvPr/>
        </p:nvCxnSpPr>
        <p:spPr>
          <a:xfrm>
            <a:off x="7020272" y="971052"/>
            <a:ext cx="0" cy="3538068"/>
          </a:xfrm>
          <a:prstGeom prst="line">
            <a:avLst/>
          </a:prstGeom>
          <a:noFill/>
          <a:ln w="76200" cap="flat" cmpd="sng" algn="ctr">
            <a:solidFill>
              <a:srgbClr val="4472C4"/>
            </a:solidFill>
            <a:prstDash val="solid"/>
            <a:miter lim="800000"/>
          </a:ln>
          <a:effectLst/>
        </p:spPr>
      </p:cxnSp>
      <p:cxnSp>
        <p:nvCxnSpPr>
          <p:cNvPr id="99" name="直線接點 98"/>
          <p:cNvCxnSpPr/>
          <p:nvPr/>
        </p:nvCxnSpPr>
        <p:spPr>
          <a:xfrm>
            <a:off x="5220072" y="971052"/>
            <a:ext cx="0" cy="3538068"/>
          </a:xfrm>
          <a:prstGeom prst="line">
            <a:avLst/>
          </a:prstGeom>
          <a:noFill/>
          <a:ln w="76200" cap="flat" cmpd="sng" algn="ctr">
            <a:solidFill>
              <a:srgbClr val="4472C4"/>
            </a:solidFill>
            <a:prstDash val="solid"/>
            <a:miter lim="800000"/>
          </a:ln>
          <a:effectLst/>
        </p:spPr>
      </p:cxnSp>
      <p:pic>
        <p:nvPicPr>
          <p:cNvPr id="100" name="Picture 4"/>
          <p:cNvPicPr>
            <a:picLocks noChangeAspect="1" noChangeArrowheads="1"/>
          </p:cNvPicPr>
          <p:nvPr/>
        </p:nvPicPr>
        <p:blipFill rotWithShape="1">
          <a:blip r:embed="rId7">
            <a:extLst>
              <a:ext uri="{BEBA8EAE-BF5A-486C-A8C5-ECC9F3942E4B}">
                <a14:imgProps xmlns:a14="http://schemas.microsoft.com/office/drawing/2010/main">
                  <a14:imgLayer r:embed="rId8">
                    <a14:imgEffect>
                      <a14:sharpenSoften amount="25000"/>
                    </a14:imgEffect>
                  </a14:imgLayer>
                </a14:imgProps>
              </a:ext>
              <a:ext uri="{28A0092B-C50C-407E-A947-70E740481C1C}">
                <a14:useLocalDpi xmlns:a14="http://schemas.microsoft.com/office/drawing/2010/main" val="0"/>
              </a:ext>
            </a:extLst>
          </a:blip>
          <a:srcRect l="12787" t="10692" r="50398" b="35246"/>
          <a:stretch/>
        </p:blipFill>
        <p:spPr bwMode="auto">
          <a:xfrm>
            <a:off x="273123" y="2420888"/>
            <a:ext cx="3578798" cy="280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 name="Picture 4"/>
          <p:cNvPicPr>
            <a:picLocks noChangeAspect="1" noChangeArrowheads="1"/>
          </p:cNvPicPr>
          <p:nvPr/>
        </p:nvPicPr>
        <p:blipFill rotWithShape="1">
          <a:blip r:embed="rId7">
            <a:extLst>
              <a:ext uri="{BEBA8EAE-BF5A-486C-A8C5-ECC9F3942E4B}">
                <a14:imgProps xmlns:a14="http://schemas.microsoft.com/office/drawing/2010/main">
                  <a14:imgLayer r:embed="rId8">
                    <a14:imgEffect>
                      <a14:sharpenSoften amount="25000"/>
                    </a14:imgEffect>
                  </a14:imgLayer>
                </a14:imgProps>
              </a:ext>
              <a:ext uri="{28A0092B-C50C-407E-A947-70E740481C1C}">
                <a14:useLocalDpi xmlns:a14="http://schemas.microsoft.com/office/drawing/2010/main" val="0"/>
              </a:ext>
            </a:extLst>
          </a:blip>
          <a:srcRect l="46964" t="33983" r="40164" b="56880"/>
          <a:stretch/>
        </p:blipFill>
        <p:spPr bwMode="auto">
          <a:xfrm>
            <a:off x="734206" y="2938189"/>
            <a:ext cx="1944216" cy="737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3" name="文字方塊 102"/>
          <p:cNvSpPr txBox="1"/>
          <p:nvPr/>
        </p:nvSpPr>
        <p:spPr>
          <a:xfrm>
            <a:off x="3631044" y="3442245"/>
            <a:ext cx="250142" cy="872337"/>
          </a:xfrm>
          <a:prstGeom prst="rect">
            <a:avLst/>
          </a:prstGeom>
          <a:solidFill>
            <a:schemeClr val="bg1"/>
          </a:solidFill>
        </p:spPr>
        <p:txBody>
          <a:bodyPr wrap="square" rtlCol="0">
            <a:spAutoFit/>
          </a:bodyPr>
          <a:lstStyle/>
          <a:p>
            <a:endParaRPr lang="zh-TW" altLang="en-US" dirty="0"/>
          </a:p>
        </p:txBody>
      </p:sp>
      <p:sp>
        <p:nvSpPr>
          <p:cNvPr id="104" name="文字方塊 103"/>
          <p:cNvSpPr txBox="1"/>
          <p:nvPr/>
        </p:nvSpPr>
        <p:spPr>
          <a:xfrm>
            <a:off x="155575" y="5744364"/>
            <a:ext cx="3944238" cy="954107"/>
          </a:xfrm>
          <a:prstGeom prst="rect">
            <a:avLst/>
          </a:prstGeom>
          <a:noFill/>
        </p:spPr>
        <p:txBody>
          <a:bodyPr wrap="square" rtlCol="0">
            <a:spAutoFit/>
          </a:bodyPr>
          <a:lstStyle/>
          <a:p>
            <a:pPr fontAlgn="base">
              <a:spcBef>
                <a:spcPct val="0"/>
              </a:spcBef>
              <a:spcAft>
                <a:spcPct val="0"/>
              </a:spcAft>
            </a:pPr>
            <a:r>
              <a:rPr kumimoji="1" lang="en-US" altLang="zh-TW" sz="1400" i="1" u="sng" dirty="0" smtClean="0">
                <a:solidFill>
                  <a:prstClr val="black"/>
                </a:solidFill>
                <a:ea typeface="微軟正黑體" pitchFamily="34" charset="-120"/>
                <a:cs typeface="Calibri" pitchFamily="34" charset="0"/>
              </a:rPr>
              <a:t>References:</a:t>
            </a:r>
          </a:p>
          <a:p>
            <a:pPr fontAlgn="base">
              <a:spcBef>
                <a:spcPct val="0"/>
              </a:spcBef>
              <a:spcAft>
                <a:spcPct val="0"/>
              </a:spcAft>
            </a:pPr>
            <a:r>
              <a:rPr kumimoji="1" lang="en-US" altLang="zh-TW" sz="1400" i="1" dirty="0" err="1" smtClean="0">
                <a:solidFill>
                  <a:prstClr val="black"/>
                </a:solidFill>
                <a:ea typeface="微軟正黑體" pitchFamily="34" charset="-120"/>
                <a:cs typeface="Calibri" pitchFamily="34" charset="0"/>
              </a:rPr>
              <a:t>Seroprevalence</a:t>
            </a:r>
            <a:r>
              <a:rPr kumimoji="1" lang="en-US" altLang="zh-TW" sz="1400" i="1" dirty="0" smtClean="0">
                <a:solidFill>
                  <a:prstClr val="black"/>
                </a:solidFill>
                <a:ea typeface="微軟正黑體" pitchFamily="34" charset="-120"/>
                <a:cs typeface="Calibri" pitchFamily="34" charset="0"/>
              </a:rPr>
              <a:t> among MSM</a:t>
            </a:r>
            <a:r>
              <a:rPr kumimoji="1" lang="zh-TW" altLang="en-US" sz="1400" i="1" dirty="0">
                <a:solidFill>
                  <a:prstClr val="black"/>
                </a:solidFill>
                <a:ea typeface="微軟正黑體" pitchFamily="34" charset="-120"/>
                <a:cs typeface="Calibri" pitchFamily="34" charset="0"/>
              </a:rPr>
              <a:t> </a:t>
            </a:r>
            <a:r>
              <a:rPr kumimoji="1" lang="en-US" altLang="zh-TW" sz="1400" i="1" dirty="0" smtClean="0">
                <a:solidFill>
                  <a:prstClr val="black"/>
                </a:solidFill>
                <a:ea typeface="微軟正黑體" pitchFamily="34" charset="-120"/>
                <a:cs typeface="Calibri" pitchFamily="34" charset="0"/>
              </a:rPr>
              <a:t>-- J </a:t>
            </a:r>
            <a:r>
              <a:rPr kumimoji="1" lang="en-US" altLang="zh-TW" sz="1400" i="1" dirty="0">
                <a:solidFill>
                  <a:prstClr val="black"/>
                </a:solidFill>
                <a:ea typeface="微軟正黑體" pitchFamily="34" charset="-120"/>
                <a:cs typeface="Calibri" pitchFamily="34" charset="0"/>
              </a:rPr>
              <a:t>Formosan Med </a:t>
            </a:r>
            <a:r>
              <a:rPr kumimoji="1" lang="en-US" altLang="zh-TW" sz="1400" i="1" dirty="0" err="1">
                <a:solidFill>
                  <a:prstClr val="black"/>
                </a:solidFill>
                <a:ea typeface="微軟正黑體" pitchFamily="34" charset="-120"/>
                <a:cs typeface="Calibri" pitchFamily="34" charset="0"/>
              </a:rPr>
              <a:t>Assoc</a:t>
            </a:r>
            <a:r>
              <a:rPr kumimoji="1" lang="en-US" altLang="zh-TW" sz="1400" i="1" dirty="0">
                <a:solidFill>
                  <a:prstClr val="black"/>
                </a:solidFill>
                <a:ea typeface="微軟正黑體" pitchFamily="34" charset="-120"/>
                <a:cs typeface="Calibri" pitchFamily="34" charset="0"/>
              </a:rPr>
              <a:t> </a:t>
            </a:r>
            <a:r>
              <a:rPr kumimoji="1" lang="en-US" altLang="zh-TW" sz="1400" i="1" dirty="0" smtClean="0">
                <a:solidFill>
                  <a:prstClr val="black"/>
                </a:solidFill>
                <a:ea typeface="微軟正黑體" pitchFamily="34" charset="-120"/>
                <a:cs typeface="Calibri" pitchFamily="34" charset="0"/>
              </a:rPr>
              <a:t>2012;111:431</a:t>
            </a:r>
          </a:p>
          <a:p>
            <a:pPr fontAlgn="base">
              <a:spcBef>
                <a:spcPct val="0"/>
              </a:spcBef>
              <a:spcAft>
                <a:spcPct val="0"/>
              </a:spcAft>
            </a:pPr>
            <a:r>
              <a:rPr lang="en-US" altLang="zh-TW" sz="1400" i="1" dirty="0" smtClean="0"/>
              <a:t>HAV outbreak -- J </a:t>
            </a:r>
            <a:r>
              <a:rPr lang="en-US" altLang="zh-TW" sz="1400" i="1" dirty="0"/>
              <a:t>Viral </a:t>
            </a:r>
            <a:r>
              <a:rPr lang="en-US" altLang="zh-TW" sz="1400" i="1" dirty="0" err="1" smtClean="0"/>
              <a:t>Hepat</a:t>
            </a:r>
            <a:r>
              <a:rPr lang="en-US" altLang="zh-TW" sz="1400" i="1" dirty="0" smtClean="0"/>
              <a:t> </a:t>
            </a:r>
            <a:r>
              <a:rPr lang="en-US" altLang="zh-TW" sz="1400" i="1" dirty="0"/>
              <a:t>2018 May </a:t>
            </a:r>
            <a:r>
              <a:rPr lang="en-US" altLang="zh-TW" sz="1400" i="1" dirty="0" smtClean="0"/>
              <a:t>9 (in press)</a:t>
            </a:r>
            <a:endParaRPr kumimoji="1" lang="zh-TW" altLang="en-US" sz="1400" i="1" dirty="0">
              <a:solidFill>
                <a:prstClr val="black"/>
              </a:solidFill>
              <a:ea typeface="微軟正黑體" pitchFamily="34" charset="-120"/>
              <a:cs typeface="Calibri" pitchFamily="34" charset="0"/>
            </a:endParaRPr>
          </a:p>
        </p:txBody>
      </p:sp>
      <p:sp>
        <p:nvSpPr>
          <p:cNvPr id="18" name="橢圓 17"/>
          <p:cNvSpPr/>
          <p:nvPr/>
        </p:nvSpPr>
        <p:spPr>
          <a:xfrm>
            <a:off x="6319137" y="1126014"/>
            <a:ext cx="576064" cy="502786"/>
          </a:xfrm>
          <a:prstGeom prst="ellipse">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zh-TW" b="1" dirty="0" smtClean="0">
                <a:solidFill>
                  <a:schemeClr val="tx1"/>
                </a:solidFill>
              </a:rPr>
              <a:t>49%</a:t>
            </a:r>
            <a:endParaRPr lang="zh-TW" altLang="en-US" b="1" dirty="0">
              <a:solidFill>
                <a:schemeClr val="tx1"/>
              </a:solidFill>
            </a:endParaRPr>
          </a:p>
        </p:txBody>
      </p:sp>
      <p:sp>
        <p:nvSpPr>
          <p:cNvPr id="108" name="橢圓 107"/>
          <p:cNvSpPr/>
          <p:nvPr/>
        </p:nvSpPr>
        <p:spPr>
          <a:xfrm>
            <a:off x="7617925" y="2769999"/>
            <a:ext cx="576064" cy="502786"/>
          </a:xfrm>
          <a:prstGeom prst="ellipse">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zh-TW" b="1" dirty="0" smtClean="0">
                <a:solidFill>
                  <a:schemeClr val="tx1"/>
                </a:solidFill>
              </a:rPr>
              <a:t>20%</a:t>
            </a:r>
            <a:endParaRPr lang="zh-TW" altLang="en-US" b="1" dirty="0">
              <a:solidFill>
                <a:schemeClr val="tx1"/>
              </a:solidFill>
            </a:endParaRPr>
          </a:p>
        </p:txBody>
      </p:sp>
      <p:sp>
        <p:nvSpPr>
          <p:cNvPr id="109" name="橢圓 108"/>
          <p:cNvSpPr/>
          <p:nvPr/>
        </p:nvSpPr>
        <p:spPr>
          <a:xfrm>
            <a:off x="4463988" y="2675193"/>
            <a:ext cx="576064" cy="502786"/>
          </a:xfrm>
          <a:prstGeom prst="ellipse">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zh-TW" b="1" dirty="0" smtClean="0">
                <a:solidFill>
                  <a:schemeClr val="tx1"/>
                </a:solidFill>
              </a:rPr>
              <a:t>26%</a:t>
            </a:r>
            <a:endParaRPr lang="zh-TW" altLang="en-US" b="1" dirty="0">
              <a:solidFill>
                <a:schemeClr val="tx1"/>
              </a:solidFill>
            </a:endParaRPr>
          </a:p>
        </p:txBody>
      </p:sp>
      <p:pic>
        <p:nvPicPr>
          <p:cNvPr id="1026" name="Picture 2" descr="ãVaqtaãçåçæå°çµæ"/>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t="31168" b="31108"/>
          <a:stretch/>
        </p:blipFill>
        <p:spPr bwMode="auto">
          <a:xfrm>
            <a:off x="7359240" y="994642"/>
            <a:ext cx="1336160" cy="504056"/>
          </a:xfrm>
          <a:prstGeom prst="rect">
            <a:avLst/>
          </a:prstGeom>
          <a:noFill/>
          <a:extLst>
            <a:ext uri="{909E8E84-426E-40DD-AFC4-6F175D3DCCD1}">
              <a14:hiddenFill xmlns:a14="http://schemas.microsoft.com/office/drawing/2010/main">
                <a:solidFill>
                  <a:srgbClr val="FFFFFF"/>
                </a:solidFill>
              </a14:hiddenFill>
            </a:ext>
          </a:extLst>
        </p:spPr>
      </p:pic>
      <p:cxnSp>
        <p:nvCxnSpPr>
          <p:cNvPr id="110" name="Conector reto 2"/>
          <p:cNvCxnSpPr/>
          <p:nvPr/>
        </p:nvCxnSpPr>
        <p:spPr>
          <a:xfrm>
            <a:off x="6588224" y="1671048"/>
            <a:ext cx="2304256" cy="4442"/>
          </a:xfrm>
          <a:prstGeom prst="line">
            <a:avLst/>
          </a:prstGeom>
          <a:noFill/>
          <a:ln w="19050" cap="flat" cmpd="sng" algn="ctr">
            <a:solidFill>
              <a:schemeClr val="tx1"/>
            </a:solidFill>
            <a:prstDash val="solid"/>
          </a:ln>
          <a:effectLst>
            <a:outerShdw blurRad="40000" dist="20000" dir="5400000" rotWithShape="0">
              <a:srgbClr val="000000">
                <a:alpha val="38000"/>
              </a:srgbClr>
            </a:outerShdw>
          </a:effectLst>
        </p:spPr>
      </p:cxnSp>
      <p:cxnSp>
        <p:nvCxnSpPr>
          <p:cNvPr id="111" name="Conector reto 24"/>
          <p:cNvCxnSpPr/>
          <p:nvPr/>
        </p:nvCxnSpPr>
        <p:spPr>
          <a:xfrm flipH="1">
            <a:off x="6588224" y="1661828"/>
            <a:ext cx="5822" cy="151280"/>
          </a:xfrm>
          <a:prstGeom prst="line">
            <a:avLst/>
          </a:prstGeom>
          <a:noFill/>
          <a:ln w="25400" cap="flat" cmpd="sng" algn="ctr">
            <a:solidFill>
              <a:schemeClr val="tx1"/>
            </a:solidFill>
            <a:prstDash val="solid"/>
          </a:ln>
          <a:effectLst>
            <a:outerShdw blurRad="40000" dist="20000" dir="5400000" rotWithShape="0">
              <a:srgbClr val="000000">
                <a:alpha val="38000"/>
              </a:srgbClr>
            </a:outerShdw>
          </a:effectLst>
        </p:spPr>
      </p:cxnSp>
      <p:cxnSp>
        <p:nvCxnSpPr>
          <p:cNvPr id="112" name="Conector reto 4"/>
          <p:cNvCxnSpPr/>
          <p:nvPr/>
        </p:nvCxnSpPr>
        <p:spPr>
          <a:xfrm>
            <a:off x="8889866" y="1671048"/>
            <a:ext cx="2614" cy="142060"/>
          </a:xfrm>
          <a:prstGeom prst="line">
            <a:avLst/>
          </a:prstGeom>
          <a:noFill/>
          <a:ln w="25400" cap="flat" cmpd="sng" algn="ctr">
            <a:solidFill>
              <a:schemeClr val="tx1"/>
            </a:solidFill>
            <a:prstDash val="solid"/>
          </a:ln>
          <a:effectLst>
            <a:outerShdw blurRad="40000" dist="20000" dir="5400000" rotWithShape="0">
              <a:srgbClr val="000000">
                <a:alpha val="38000"/>
              </a:srgbClr>
            </a:outerShdw>
          </a:effectLst>
        </p:spPr>
      </p:cxnSp>
      <p:cxnSp>
        <p:nvCxnSpPr>
          <p:cNvPr id="113" name="Conector de seta reta 58"/>
          <p:cNvCxnSpPr/>
          <p:nvPr/>
        </p:nvCxnSpPr>
        <p:spPr>
          <a:xfrm flipH="1">
            <a:off x="7555354" y="1454239"/>
            <a:ext cx="270702" cy="216809"/>
          </a:xfrm>
          <a:prstGeom prst="straightConnector1">
            <a:avLst/>
          </a:prstGeom>
          <a:noFill/>
          <a:ln w="25400" cap="flat" cmpd="sng" algn="ctr">
            <a:solidFill>
              <a:schemeClr val="tx1"/>
            </a:solidFill>
            <a:prstDash val="solid"/>
            <a:tailEnd type="arrow"/>
          </a:ln>
          <a:effectLst>
            <a:outerShdw blurRad="40000" dist="20000" dir="5400000" rotWithShape="0">
              <a:srgbClr val="000000">
                <a:alpha val="38000"/>
              </a:srgbClr>
            </a:outerShdw>
          </a:effectLst>
        </p:spPr>
      </p:cxnSp>
      <p:sp>
        <p:nvSpPr>
          <p:cNvPr id="115" name="圓角矩形圖說文字 114"/>
          <p:cNvSpPr/>
          <p:nvPr/>
        </p:nvSpPr>
        <p:spPr>
          <a:xfrm>
            <a:off x="6660232" y="1753619"/>
            <a:ext cx="2229634" cy="984305"/>
          </a:xfrm>
          <a:prstGeom prst="wedgeRoundRectCallout">
            <a:avLst>
              <a:gd name="adj1" fmla="val -13746"/>
              <a:gd name="adj2" fmla="val 49784"/>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2000" b="1" i="0" u="none" strike="noStrike" kern="1200" cap="none" spc="0" normalizeH="0" baseline="0" noProof="0" dirty="0" smtClean="0">
                <a:ln>
                  <a:noFill/>
                </a:ln>
                <a:solidFill>
                  <a:prstClr val="black"/>
                </a:solidFill>
                <a:effectLst/>
                <a:uLnTx/>
                <a:uFillTx/>
                <a:latin typeface="微軟正黑體" pitchFamily="34" charset="-120"/>
                <a:ea typeface="微軟正黑體" pitchFamily="34" charset="-120"/>
              </a:rPr>
              <a:t>Free 1st</a:t>
            </a:r>
            <a:r>
              <a:rPr kumimoji="0" lang="en-US" altLang="zh-TW" sz="2000" b="1" i="0" u="none" strike="noStrike" kern="1200" cap="none" spc="0" normalizeH="0" noProof="0" dirty="0" smtClean="0">
                <a:ln>
                  <a:noFill/>
                </a:ln>
                <a:solidFill>
                  <a:prstClr val="black"/>
                </a:solidFill>
                <a:effectLst/>
                <a:uLnTx/>
                <a:uFillTx/>
                <a:latin typeface="微軟正黑體" pitchFamily="34" charset="-120"/>
                <a:ea typeface="微軟正黑體" pitchFamily="34" charset="-120"/>
              </a:rPr>
              <a:t> </a:t>
            </a:r>
            <a:r>
              <a:rPr kumimoji="0" lang="en-US" altLang="zh-TW" sz="2000" b="1" i="0" u="none" strike="noStrike" kern="1200" cap="none" spc="0" normalizeH="0" baseline="0" noProof="0" dirty="0" smtClean="0">
                <a:ln>
                  <a:noFill/>
                </a:ln>
                <a:solidFill>
                  <a:prstClr val="black"/>
                </a:solidFill>
                <a:effectLst/>
                <a:uLnTx/>
                <a:uFillTx/>
                <a:latin typeface="微軟正黑體" pitchFamily="34" charset="-120"/>
                <a:ea typeface="微軟正黑體" pitchFamily="34" charset="-120"/>
              </a:rPr>
              <a:t>dose to persons with HIV, </a:t>
            </a:r>
            <a:r>
              <a:rPr lang="en-US" altLang="zh-TW" sz="2000" b="1" dirty="0" smtClean="0">
                <a:solidFill>
                  <a:prstClr val="black"/>
                </a:solidFill>
                <a:latin typeface="微軟正黑體" pitchFamily="34" charset="-120"/>
                <a:ea typeface="微軟正黑體" pitchFamily="34" charset="-120"/>
              </a:rPr>
              <a:t>s</a:t>
            </a:r>
            <a:r>
              <a:rPr kumimoji="0" lang="en-US" altLang="zh-TW" sz="2000" b="1" i="0" u="none" strike="noStrike" kern="1200" cap="none" spc="0" normalizeH="0" baseline="0" noProof="0" dirty="0" err="1" smtClean="0">
                <a:ln>
                  <a:noFill/>
                </a:ln>
                <a:solidFill>
                  <a:prstClr val="black"/>
                </a:solidFill>
                <a:effectLst/>
                <a:uLnTx/>
                <a:uFillTx/>
                <a:latin typeface="微軟正黑體" pitchFamily="34" charset="-120"/>
                <a:ea typeface="微軟正黑體" pitchFamily="34" charset="-120"/>
              </a:rPr>
              <a:t>yphilis</a:t>
            </a:r>
            <a:r>
              <a:rPr kumimoji="0" lang="en-US" altLang="zh-TW" sz="2000" b="1" i="0" u="none" strike="noStrike" kern="1200" cap="none" spc="0" normalizeH="0" noProof="0" dirty="0" smtClean="0">
                <a:ln>
                  <a:noFill/>
                </a:ln>
                <a:solidFill>
                  <a:prstClr val="black"/>
                </a:solidFill>
                <a:effectLst/>
                <a:uLnTx/>
                <a:uFillTx/>
                <a:latin typeface="微軟正黑體" pitchFamily="34" charset="-120"/>
                <a:ea typeface="微軟正黑體" pitchFamily="34" charset="-120"/>
              </a:rPr>
              <a:t> or </a:t>
            </a:r>
            <a:r>
              <a:rPr kumimoji="0" lang="en-US" altLang="zh-TW" sz="2000" b="1" i="0" u="none" strike="noStrike" kern="1200" cap="none" spc="0" normalizeH="0" noProof="0" dirty="0" err="1" smtClean="0">
                <a:ln>
                  <a:noFill/>
                </a:ln>
                <a:solidFill>
                  <a:prstClr val="black"/>
                </a:solidFill>
                <a:effectLst/>
                <a:uLnTx/>
                <a:uFillTx/>
                <a:latin typeface="微軟正黑體" pitchFamily="34" charset="-120"/>
                <a:ea typeface="微軟正黑體" pitchFamily="34" charset="-120"/>
              </a:rPr>
              <a:t>gono</a:t>
            </a:r>
            <a:r>
              <a:rPr kumimoji="0" lang="en-US" altLang="zh-TW" sz="2000" b="1" i="0" u="none" strike="noStrike" kern="1200" cap="none" spc="0" normalizeH="0" baseline="0" noProof="0" dirty="0" smtClean="0">
                <a:ln>
                  <a:noFill/>
                </a:ln>
                <a:solidFill>
                  <a:prstClr val="black"/>
                </a:solidFill>
                <a:effectLst/>
                <a:uLnTx/>
                <a:uFillTx/>
                <a:latin typeface="微軟正黑體" pitchFamily="34" charset="-120"/>
                <a:ea typeface="微軟正黑體" pitchFamily="34" charset="-120"/>
              </a:rPr>
              <a:t> </a:t>
            </a:r>
            <a:endParaRPr kumimoji="0" lang="zh-TW" altLang="en-US" sz="2000" b="1" i="0" u="none" strike="noStrike" kern="1200" cap="none" spc="0" normalizeH="0" baseline="0" noProof="0" dirty="0">
              <a:ln>
                <a:noFill/>
              </a:ln>
              <a:solidFill>
                <a:prstClr val="black"/>
              </a:solidFill>
              <a:effectLst/>
              <a:uLnTx/>
              <a:uFillTx/>
              <a:latin typeface="微軟正黑體" pitchFamily="34" charset="-120"/>
              <a:ea typeface="微軟正黑體" pitchFamily="34" charset="-120"/>
            </a:endParaRPr>
          </a:p>
        </p:txBody>
      </p:sp>
      <p:sp>
        <p:nvSpPr>
          <p:cNvPr id="28" name="橢圓 27"/>
          <p:cNvSpPr/>
          <p:nvPr/>
        </p:nvSpPr>
        <p:spPr>
          <a:xfrm>
            <a:off x="3578522" y="4032962"/>
            <a:ext cx="576064" cy="502786"/>
          </a:xfrm>
          <a:prstGeom prst="ellipse">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zh-TW" b="1" dirty="0" smtClean="0">
                <a:solidFill>
                  <a:schemeClr val="tx1"/>
                </a:solidFill>
              </a:rPr>
              <a:t>0%</a:t>
            </a:r>
            <a:endParaRPr lang="zh-TW" altLang="en-US" b="1" dirty="0">
              <a:solidFill>
                <a:schemeClr val="tx1"/>
              </a:solidFill>
            </a:endParaRPr>
          </a:p>
        </p:txBody>
      </p:sp>
      <p:sp>
        <p:nvSpPr>
          <p:cNvPr id="29" name="橢圓 28"/>
          <p:cNvSpPr/>
          <p:nvPr/>
        </p:nvSpPr>
        <p:spPr>
          <a:xfrm>
            <a:off x="8484100" y="4001517"/>
            <a:ext cx="576064" cy="547545"/>
          </a:xfrm>
          <a:prstGeom prst="ellipse">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zh-TW" b="1" dirty="0">
                <a:solidFill>
                  <a:schemeClr val="tx1"/>
                </a:solidFill>
              </a:rPr>
              <a:t>1</a:t>
            </a:r>
            <a:r>
              <a:rPr lang="en-US" altLang="zh-TW" b="1" dirty="0" smtClean="0">
                <a:solidFill>
                  <a:schemeClr val="tx1"/>
                </a:solidFill>
              </a:rPr>
              <a:t>%</a:t>
            </a:r>
            <a:endParaRPr lang="zh-TW" altLang="en-US" b="1" dirty="0">
              <a:solidFill>
                <a:schemeClr val="tx1"/>
              </a:solidFill>
            </a:endParaRPr>
          </a:p>
        </p:txBody>
      </p:sp>
      <p:sp>
        <p:nvSpPr>
          <p:cNvPr id="2" name="向右箭號 1"/>
          <p:cNvSpPr/>
          <p:nvPr/>
        </p:nvSpPr>
        <p:spPr>
          <a:xfrm>
            <a:off x="4154586" y="6237311"/>
            <a:ext cx="3873798" cy="461159"/>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solidFill>
                  <a:schemeClr val="bg1"/>
                </a:solidFill>
              </a:rPr>
              <a:t>From urban to rural</a:t>
            </a:r>
            <a:endParaRPr lang="zh-TW" altLang="en-US" dirty="0">
              <a:solidFill>
                <a:schemeClr val="bg1"/>
              </a:solidFill>
            </a:endParaRPr>
          </a:p>
        </p:txBody>
      </p:sp>
    </p:spTree>
    <p:extLst>
      <p:ext uri="{BB962C8B-B14F-4D97-AF65-F5344CB8AC3E}">
        <p14:creationId xmlns:p14="http://schemas.microsoft.com/office/powerpoint/2010/main" val="592392538"/>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3212" t="23392" r="19224" b="16127"/>
          <a:stretch/>
        </p:blipFill>
        <p:spPr bwMode="auto">
          <a:xfrm>
            <a:off x="489162" y="1268760"/>
            <a:ext cx="8403318" cy="4966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文字方塊 3"/>
          <p:cNvSpPr txBox="1"/>
          <p:nvPr/>
        </p:nvSpPr>
        <p:spPr>
          <a:xfrm>
            <a:off x="8239380" y="6165304"/>
            <a:ext cx="360040" cy="3693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Calibri"/>
              <a:ea typeface="新細明體" panose="02020500000000000000" pitchFamily="18" charset="-120"/>
              <a:cs typeface="+mn-cs"/>
            </a:endParaRPr>
          </a:p>
        </p:txBody>
      </p:sp>
      <p:sp>
        <p:nvSpPr>
          <p:cNvPr id="2" name="文字方塊 1"/>
          <p:cNvSpPr txBox="1"/>
          <p:nvPr/>
        </p:nvSpPr>
        <p:spPr>
          <a:xfrm>
            <a:off x="1614644" y="1412776"/>
            <a:ext cx="2957356" cy="369332"/>
          </a:xfrm>
          <a:prstGeom prst="rect">
            <a:avLst/>
          </a:prstGeom>
          <a:solidFill>
            <a:schemeClr val="bg1"/>
          </a:solidFill>
        </p:spPr>
        <p:txBody>
          <a:bodyPr wrap="square" lIns="36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1800" b="0" i="0" u="none" strike="noStrike" kern="1200" cap="none" spc="0" normalizeH="0" baseline="0" noProof="0" dirty="0" smtClean="0">
                <a:ln>
                  <a:noFill/>
                </a:ln>
                <a:solidFill>
                  <a:prstClr val="black"/>
                </a:solidFill>
                <a:effectLst/>
                <a:uLnTx/>
                <a:uFillTx/>
                <a:latin typeface="Calibri"/>
                <a:ea typeface="新細明體" panose="02020500000000000000" pitchFamily="18" charset="-120"/>
                <a:cs typeface="+mn-cs"/>
              </a:rPr>
              <a:t>HIV,</a:t>
            </a:r>
            <a:r>
              <a:rPr kumimoji="0" lang="en-US" altLang="zh-TW" sz="1800" b="0" i="0" u="none" strike="noStrike" kern="1200" cap="none" spc="0" normalizeH="0" noProof="0" dirty="0" smtClean="0">
                <a:ln>
                  <a:noFill/>
                </a:ln>
                <a:solidFill>
                  <a:prstClr val="black"/>
                </a:solidFill>
                <a:effectLst/>
                <a:uLnTx/>
                <a:uFillTx/>
                <a:latin typeface="Calibri"/>
                <a:ea typeface="新細明體" panose="02020500000000000000" pitchFamily="18" charset="-120"/>
                <a:cs typeface="+mn-cs"/>
              </a:rPr>
              <a:t> syphilis, or </a:t>
            </a:r>
            <a:r>
              <a:rPr kumimoji="0" lang="en-US" altLang="zh-TW" sz="1800" b="0" i="0" u="none" strike="noStrike" kern="1200" cap="none" spc="0" normalizeH="0" noProof="0" dirty="0" err="1" smtClean="0">
                <a:ln>
                  <a:noFill/>
                </a:ln>
                <a:solidFill>
                  <a:prstClr val="black"/>
                </a:solidFill>
                <a:effectLst/>
                <a:uLnTx/>
                <a:uFillTx/>
                <a:latin typeface="Calibri"/>
                <a:ea typeface="新細明體" panose="02020500000000000000" pitchFamily="18" charset="-120"/>
                <a:cs typeface="+mn-cs"/>
              </a:rPr>
              <a:t>gono</a:t>
            </a:r>
            <a:r>
              <a:rPr kumimoji="0" lang="en-US" altLang="zh-TW" sz="1800" b="0" i="0" u="none" strike="noStrike" kern="1200" cap="none" spc="0" normalizeH="0" noProof="0" dirty="0" smtClean="0">
                <a:ln>
                  <a:noFill/>
                </a:ln>
                <a:solidFill>
                  <a:prstClr val="black"/>
                </a:solidFill>
                <a:effectLst/>
                <a:uLnTx/>
                <a:uFillTx/>
                <a:latin typeface="Calibri"/>
                <a:ea typeface="新細明體" panose="02020500000000000000" pitchFamily="18" charset="-120"/>
                <a:cs typeface="+mn-cs"/>
              </a:rPr>
              <a:t> </a:t>
            </a:r>
            <a:endParaRPr kumimoji="0" lang="zh-TW" altLang="en-US" sz="1800" b="0" i="0" u="none" strike="noStrike" kern="1200" cap="none" spc="0" normalizeH="0" baseline="0" noProof="0" dirty="0">
              <a:ln>
                <a:noFill/>
              </a:ln>
              <a:solidFill>
                <a:prstClr val="black"/>
              </a:solidFill>
              <a:effectLst/>
              <a:uLnTx/>
              <a:uFillTx/>
              <a:latin typeface="Calibri"/>
              <a:ea typeface="新細明體" panose="02020500000000000000" pitchFamily="18" charset="-120"/>
              <a:cs typeface="+mn-cs"/>
            </a:endParaRPr>
          </a:p>
        </p:txBody>
      </p:sp>
      <p:sp>
        <p:nvSpPr>
          <p:cNvPr id="6" name="文字方塊 5"/>
          <p:cNvSpPr txBox="1"/>
          <p:nvPr/>
        </p:nvSpPr>
        <p:spPr>
          <a:xfrm>
            <a:off x="1614644" y="2267580"/>
            <a:ext cx="1661212" cy="369332"/>
          </a:xfrm>
          <a:prstGeom prst="rect">
            <a:avLst/>
          </a:prstGeom>
          <a:solidFill>
            <a:schemeClr val="bg1"/>
          </a:solidFill>
        </p:spPr>
        <p:txBody>
          <a:bodyPr wrap="square" lIns="36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smtClean="0">
                <a:solidFill>
                  <a:prstClr val="black"/>
                </a:solidFill>
                <a:latin typeface="Calibri"/>
                <a:ea typeface="新細明體" panose="02020500000000000000" pitchFamily="18" charset="-120"/>
              </a:rPr>
              <a:t>Syphilis or </a:t>
            </a:r>
            <a:r>
              <a:rPr lang="en-US" altLang="zh-TW" dirty="0" err="1" smtClean="0">
                <a:solidFill>
                  <a:prstClr val="black"/>
                </a:solidFill>
                <a:latin typeface="Calibri"/>
                <a:ea typeface="新細明體" panose="02020500000000000000" pitchFamily="18" charset="-120"/>
              </a:rPr>
              <a:t>gono</a:t>
            </a:r>
            <a:endParaRPr kumimoji="0" lang="zh-TW" altLang="en-US" sz="1800" b="0" i="0" u="none" strike="noStrike" kern="1200" cap="none" spc="0" normalizeH="0" baseline="0" noProof="0" dirty="0">
              <a:ln>
                <a:noFill/>
              </a:ln>
              <a:solidFill>
                <a:prstClr val="black"/>
              </a:solidFill>
              <a:effectLst/>
              <a:uLnTx/>
              <a:uFillTx/>
              <a:latin typeface="Calibri"/>
              <a:ea typeface="新細明體" panose="02020500000000000000" pitchFamily="18" charset="-120"/>
              <a:cs typeface="+mn-cs"/>
            </a:endParaRPr>
          </a:p>
        </p:txBody>
      </p:sp>
      <p:sp>
        <p:nvSpPr>
          <p:cNvPr id="3" name="文字方塊 2"/>
          <p:cNvSpPr txBox="1"/>
          <p:nvPr/>
        </p:nvSpPr>
        <p:spPr>
          <a:xfrm>
            <a:off x="5215044" y="4005064"/>
            <a:ext cx="2592288" cy="523220"/>
          </a:xfrm>
          <a:prstGeom prst="rect">
            <a:avLst/>
          </a:prstGeom>
          <a:solidFill>
            <a:schemeClr val="accent6">
              <a:lumMod val="20000"/>
              <a:lumOff val="8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2800" b="0" i="0" u="none" strike="noStrike" kern="1200" cap="none" spc="0" normalizeH="0" baseline="0" noProof="0" dirty="0" smtClean="0">
                <a:ln>
                  <a:noFill/>
                </a:ln>
                <a:solidFill>
                  <a:prstClr val="black"/>
                </a:solidFill>
                <a:effectLst/>
                <a:uLnTx/>
                <a:uFillTx/>
                <a:latin typeface="Calibri"/>
                <a:ea typeface="新細明體" panose="02020500000000000000" pitchFamily="18" charset="-120"/>
                <a:cs typeface="+mn-cs"/>
              </a:rPr>
              <a:t>453 hospitals</a:t>
            </a:r>
            <a:endParaRPr kumimoji="0" lang="zh-TW" altLang="en-US" sz="2800" b="0" i="0" u="none" strike="noStrike" kern="1200" cap="none" spc="0" normalizeH="0" baseline="0" noProof="0" dirty="0">
              <a:ln>
                <a:noFill/>
              </a:ln>
              <a:solidFill>
                <a:prstClr val="black"/>
              </a:solidFill>
              <a:effectLst/>
              <a:uLnTx/>
              <a:uFillTx/>
              <a:latin typeface="Calibri"/>
              <a:ea typeface="新細明體" panose="02020500000000000000" pitchFamily="18" charset="-120"/>
              <a:cs typeface="+mn-cs"/>
            </a:endParaRPr>
          </a:p>
        </p:txBody>
      </p:sp>
      <p:sp>
        <p:nvSpPr>
          <p:cNvPr id="9" name="文字方塊 8"/>
          <p:cNvSpPr txBox="1"/>
          <p:nvPr/>
        </p:nvSpPr>
        <p:spPr>
          <a:xfrm>
            <a:off x="5071028" y="4489956"/>
            <a:ext cx="3096344" cy="523220"/>
          </a:xfrm>
          <a:prstGeom prst="rect">
            <a:avLst/>
          </a:prstGeom>
          <a:solidFill>
            <a:schemeClr val="accent6">
              <a:lumMod val="20000"/>
              <a:lumOff val="8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2800" b="0" i="0" u="none" strike="noStrike" kern="1200" cap="none" spc="0" normalizeH="0" baseline="0" noProof="0" dirty="0" smtClean="0">
                <a:ln>
                  <a:noFill/>
                </a:ln>
                <a:solidFill>
                  <a:prstClr val="black"/>
                </a:solidFill>
                <a:effectLst/>
                <a:uLnTx/>
                <a:uFillTx/>
                <a:latin typeface="Calibri"/>
                <a:ea typeface="新細明體" panose="02020500000000000000" pitchFamily="18" charset="-120"/>
                <a:cs typeface="+mn-cs"/>
              </a:rPr>
              <a:t>  1,001 physicians</a:t>
            </a:r>
            <a:endParaRPr kumimoji="0" lang="zh-TW" altLang="en-US" sz="2800" b="0" i="0" u="none" strike="noStrike" kern="1200" cap="none" spc="0" normalizeH="0" baseline="0" noProof="0" dirty="0">
              <a:ln>
                <a:noFill/>
              </a:ln>
              <a:solidFill>
                <a:prstClr val="black"/>
              </a:solidFill>
              <a:effectLst/>
              <a:uLnTx/>
              <a:uFillTx/>
              <a:latin typeface="Calibri"/>
              <a:ea typeface="新細明體" panose="02020500000000000000" pitchFamily="18" charset="-120"/>
              <a:cs typeface="+mn-cs"/>
            </a:endParaRPr>
          </a:p>
        </p:txBody>
      </p:sp>
      <p:sp>
        <p:nvSpPr>
          <p:cNvPr id="8" name="文字方塊 7"/>
          <p:cNvSpPr txBox="1"/>
          <p:nvPr/>
        </p:nvSpPr>
        <p:spPr>
          <a:xfrm>
            <a:off x="3630868" y="4077072"/>
            <a:ext cx="360040" cy="1477328"/>
          </a:xfrm>
          <a:prstGeom prst="rect">
            <a:avLst/>
          </a:prstGeom>
          <a:solidFill>
            <a:schemeClr val="accent6">
              <a:lumMod val="20000"/>
              <a:lumOff val="8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TW" sz="1800" b="0" i="0" u="none" strike="noStrike" kern="1200" cap="none" spc="0" normalizeH="0" baseline="0" noProof="0" dirty="0" smtClean="0">
              <a:ln>
                <a:noFill/>
              </a:ln>
              <a:solidFill>
                <a:prstClr val="black"/>
              </a:solidFill>
              <a:effectLst/>
              <a:uLnTx/>
              <a:uFillTx/>
              <a:latin typeface="Calibri"/>
              <a:ea typeface="新細明體" panose="02020500000000000000" pitchFamily="18" charset="-12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TW" sz="1800" b="0" i="0" u="none" strike="noStrike" kern="1200" cap="none" spc="0" normalizeH="0" baseline="0" noProof="0" dirty="0">
              <a:ln>
                <a:noFill/>
              </a:ln>
              <a:solidFill>
                <a:prstClr val="black"/>
              </a:solidFill>
              <a:effectLst/>
              <a:uLnTx/>
              <a:uFillTx/>
              <a:latin typeface="Calibri"/>
              <a:ea typeface="新細明體" panose="02020500000000000000" pitchFamily="18" charset="-12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TW" sz="1800" b="0" i="0" u="none" strike="noStrike" kern="1200" cap="none" spc="0" normalizeH="0" baseline="0" noProof="0" dirty="0" smtClean="0">
              <a:ln>
                <a:noFill/>
              </a:ln>
              <a:solidFill>
                <a:prstClr val="black"/>
              </a:solidFill>
              <a:effectLst/>
              <a:uLnTx/>
              <a:uFillTx/>
              <a:latin typeface="Calibri"/>
              <a:ea typeface="新細明體" panose="02020500000000000000" pitchFamily="18" charset="-12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TW" sz="1800" b="0" i="0" u="none" strike="noStrike" kern="1200" cap="none" spc="0" normalizeH="0" baseline="0" noProof="0" dirty="0">
              <a:ln>
                <a:noFill/>
              </a:ln>
              <a:solidFill>
                <a:prstClr val="black"/>
              </a:solidFill>
              <a:effectLst/>
              <a:uLnTx/>
              <a:uFillTx/>
              <a:latin typeface="Calibri"/>
              <a:ea typeface="新細明體" panose="02020500000000000000" pitchFamily="18" charset="-12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Calibri"/>
              <a:ea typeface="新細明體" panose="02020500000000000000" pitchFamily="18" charset="-120"/>
              <a:cs typeface="+mn-cs"/>
            </a:endParaRPr>
          </a:p>
        </p:txBody>
      </p:sp>
      <p:sp>
        <p:nvSpPr>
          <p:cNvPr id="11" name="文字方塊 10"/>
          <p:cNvSpPr txBox="1"/>
          <p:nvPr/>
        </p:nvSpPr>
        <p:spPr>
          <a:xfrm>
            <a:off x="8023356" y="1844824"/>
            <a:ext cx="792088" cy="369332"/>
          </a:xfrm>
          <a:prstGeom prst="rect">
            <a:avLst/>
          </a:prstGeom>
          <a:solidFill>
            <a:schemeClr val="bg1"/>
          </a:solidFill>
        </p:spPr>
        <p:txBody>
          <a:bodyPr wrap="square" lIns="36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1800" b="0" i="0" u="none" strike="noStrike" kern="1200" cap="none" spc="0" normalizeH="0" baseline="0" noProof="0" dirty="0" smtClean="0">
                <a:ln>
                  <a:noFill/>
                </a:ln>
                <a:solidFill>
                  <a:prstClr val="black"/>
                </a:solidFill>
                <a:effectLst/>
                <a:uLnTx/>
                <a:uFillTx/>
                <a:latin typeface="Calibri"/>
                <a:ea typeface="新細明體" panose="02020500000000000000" pitchFamily="18" charset="-120"/>
                <a:cs typeface="+mn-cs"/>
              </a:rPr>
              <a:t>Target</a:t>
            </a:r>
            <a:endParaRPr kumimoji="0" lang="zh-TW" altLang="en-US" sz="1800" b="0" i="0" u="none" strike="noStrike" kern="1200" cap="none" spc="0" normalizeH="0" baseline="0" noProof="0" dirty="0">
              <a:ln>
                <a:noFill/>
              </a:ln>
              <a:solidFill>
                <a:prstClr val="black"/>
              </a:solidFill>
              <a:effectLst/>
              <a:uLnTx/>
              <a:uFillTx/>
              <a:latin typeface="Calibri"/>
              <a:ea typeface="新細明體" panose="02020500000000000000" pitchFamily="18" charset="-120"/>
              <a:cs typeface="+mn-cs"/>
            </a:endParaRPr>
          </a:p>
        </p:txBody>
      </p:sp>
      <p:sp>
        <p:nvSpPr>
          <p:cNvPr id="12" name="文字方塊 11"/>
          <p:cNvSpPr txBox="1"/>
          <p:nvPr/>
        </p:nvSpPr>
        <p:spPr>
          <a:xfrm>
            <a:off x="5071028" y="4994012"/>
            <a:ext cx="3168352" cy="584775"/>
          </a:xfrm>
          <a:prstGeom prst="rect">
            <a:avLst/>
          </a:prstGeom>
          <a:solidFill>
            <a:schemeClr val="accent6">
              <a:lumMod val="20000"/>
              <a:lumOff val="8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3200" b="0" i="0" u="none" strike="noStrike" kern="1200" cap="none" spc="0" normalizeH="0" baseline="0" noProof="0" dirty="0" smtClean="0">
                <a:ln>
                  <a:noFill/>
                </a:ln>
                <a:solidFill>
                  <a:prstClr val="black"/>
                </a:solidFill>
                <a:effectLst/>
                <a:uLnTx/>
                <a:uFillTx/>
                <a:latin typeface="Calibri"/>
                <a:ea typeface="新細明體" panose="02020500000000000000" pitchFamily="18" charset="-120"/>
                <a:cs typeface="+mn-cs"/>
              </a:rPr>
              <a:t>  </a:t>
            </a:r>
            <a:r>
              <a:rPr kumimoji="0" lang="en-US" altLang="zh-TW" sz="2800" b="0" i="0" u="none" strike="noStrike" kern="1200" cap="none" spc="0" normalizeH="0" baseline="0" noProof="0" dirty="0" smtClean="0">
                <a:ln>
                  <a:noFill/>
                </a:ln>
                <a:solidFill>
                  <a:prstClr val="black"/>
                </a:solidFill>
                <a:effectLst/>
                <a:uLnTx/>
                <a:uFillTx/>
                <a:latin typeface="Calibri"/>
                <a:ea typeface="新細明體" panose="02020500000000000000" pitchFamily="18" charset="-120"/>
              </a:rPr>
              <a:t>18,148 </a:t>
            </a:r>
            <a:r>
              <a:rPr lang="en-US" altLang="zh-TW" sz="2800" dirty="0" smtClean="0">
                <a:solidFill>
                  <a:prstClr val="black"/>
                </a:solidFill>
                <a:latin typeface="Calibri"/>
                <a:ea typeface="新細明體" panose="02020500000000000000" pitchFamily="18" charset="-120"/>
              </a:rPr>
              <a:t>recipient</a:t>
            </a:r>
            <a:r>
              <a:rPr kumimoji="0" lang="en-US" altLang="zh-TW" sz="2800" b="0" i="0" u="none" strike="noStrike" kern="1200" cap="none" spc="0" normalizeH="0" baseline="0" noProof="0" dirty="0" smtClean="0">
                <a:ln>
                  <a:noFill/>
                </a:ln>
                <a:solidFill>
                  <a:prstClr val="black"/>
                </a:solidFill>
                <a:effectLst/>
                <a:uLnTx/>
                <a:uFillTx/>
                <a:latin typeface="Calibri"/>
                <a:ea typeface="新細明體" panose="02020500000000000000" pitchFamily="18" charset="-120"/>
              </a:rPr>
              <a:t>s</a:t>
            </a:r>
            <a:endParaRPr kumimoji="0" lang="zh-TW" altLang="en-US" sz="2800" b="0" i="0" u="none" strike="noStrike" kern="1200" cap="none" spc="0" normalizeH="0" baseline="0" noProof="0" dirty="0">
              <a:ln>
                <a:noFill/>
              </a:ln>
              <a:solidFill>
                <a:prstClr val="black"/>
              </a:solidFill>
              <a:effectLst/>
              <a:uLnTx/>
              <a:uFillTx/>
              <a:latin typeface="Calibri"/>
              <a:ea typeface="新細明體" panose="02020500000000000000" pitchFamily="18" charset="-120"/>
            </a:endParaRPr>
          </a:p>
        </p:txBody>
      </p:sp>
      <p:sp>
        <p:nvSpPr>
          <p:cNvPr id="14" name="Rectangle 9"/>
          <p:cNvSpPr txBox="1">
            <a:spLocks noChangeArrowheads="1"/>
          </p:cNvSpPr>
          <p:nvPr/>
        </p:nvSpPr>
        <p:spPr bwMode="black">
          <a:xfrm>
            <a:off x="0" y="0"/>
            <a:ext cx="9144000" cy="1126719"/>
          </a:xfrm>
          <a:prstGeom prst="rect">
            <a:avLst/>
          </a:prstGeom>
          <a:solidFill>
            <a:srgbClr val="06325C"/>
          </a:solid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400" b="1" kern="1200">
                <a:solidFill>
                  <a:srgbClr val="06325C"/>
                </a:solidFill>
                <a:latin typeface="Arial" pitchFamily="34" charset="0"/>
                <a:ea typeface="ＭＳ Ｐゴシック" charset="0"/>
                <a:cs typeface="ＭＳ Ｐゴシック" charset="0"/>
              </a:defRPr>
            </a:lvl1pPr>
            <a:lvl2pPr algn="l" rtl="0" eaLnBrk="0" fontAlgn="base" hangingPunct="0">
              <a:spcBef>
                <a:spcPct val="0"/>
              </a:spcBef>
              <a:spcAft>
                <a:spcPct val="0"/>
              </a:spcAft>
              <a:defRPr sz="2400" b="1">
                <a:solidFill>
                  <a:schemeClr val="bg1"/>
                </a:solidFill>
                <a:latin typeface="Arial" pitchFamily="34" charset="0"/>
                <a:ea typeface="ＭＳ Ｐゴシック" charset="0"/>
                <a:cs typeface="ＭＳ Ｐゴシック" charset="0"/>
              </a:defRPr>
            </a:lvl2pPr>
            <a:lvl3pPr algn="l" rtl="0" eaLnBrk="0" fontAlgn="base" hangingPunct="0">
              <a:spcBef>
                <a:spcPct val="0"/>
              </a:spcBef>
              <a:spcAft>
                <a:spcPct val="0"/>
              </a:spcAft>
              <a:defRPr sz="2400" b="1">
                <a:solidFill>
                  <a:schemeClr val="bg1"/>
                </a:solidFill>
                <a:latin typeface="Arial" pitchFamily="34" charset="0"/>
                <a:ea typeface="ＭＳ Ｐゴシック" charset="0"/>
                <a:cs typeface="ＭＳ Ｐゴシック" charset="0"/>
              </a:defRPr>
            </a:lvl3pPr>
            <a:lvl4pPr algn="l" rtl="0" eaLnBrk="0" fontAlgn="base" hangingPunct="0">
              <a:spcBef>
                <a:spcPct val="0"/>
              </a:spcBef>
              <a:spcAft>
                <a:spcPct val="0"/>
              </a:spcAft>
              <a:defRPr sz="2400" b="1">
                <a:solidFill>
                  <a:schemeClr val="bg1"/>
                </a:solidFill>
                <a:latin typeface="Arial" pitchFamily="34" charset="0"/>
                <a:ea typeface="ＭＳ Ｐゴシック" charset="0"/>
                <a:cs typeface="ＭＳ Ｐゴシック" charset="0"/>
              </a:defRPr>
            </a:lvl4pPr>
            <a:lvl5pPr algn="l" rtl="0" eaLnBrk="0" fontAlgn="base" hangingPunct="0">
              <a:spcBef>
                <a:spcPct val="0"/>
              </a:spcBef>
              <a:spcAft>
                <a:spcPct val="0"/>
              </a:spcAft>
              <a:defRPr sz="2400" b="1">
                <a:solidFill>
                  <a:schemeClr val="bg1"/>
                </a:solidFill>
                <a:latin typeface="Arial" pitchFamily="34" charset="0"/>
                <a:ea typeface="ＭＳ Ｐゴシック" charset="0"/>
                <a:cs typeface="ＭＳ Ｐゴシック" charset="0"/>
              </a:defRPr>
            </a:lvl5pPr>
            <a:lvl6pPr marL="457200" algn="l" rtl="0" fontAlgn="base">
              <a:spcBef>
                <a:spcPct val="0"/>
              </a:spcBef>
              <a:spcAft>
                <a:spcPct val="0"/>
              </a:spcAft>
              <a:defRPr sz="2400" b="1">
                <a:solidFill>
                  <a:schemeClr val="tx1"/>
                </a:solidFill>
                <a:latin typeface="Arial" pitchFamily="34" charset="0"/>
                <a:cs typeface="Arial" pitchFamily="34" charset="0"/>
              </a:defRPr>
            </a:lvl6pPr>
            <a:lvl7pPr marL="914400" algn="l" rtl="0" fontAlgn="base">
              <a:spcBef>
                <a:spcPct val="0"/>
              </a:spcBef>
              <a:spcAft>
                <a:spcPct val="0"/>
              </a:spcAft>
              <a:defRPr sz="2400" b="1">
                <a:solidFill>
                  <a:schemeClr val="tx1"/>
                </a:solidFill>
                <a:latin typeface="Arial" pitchFamily="34" charset="0"/>
                <a:cs typeface="Arial" pitchFamily="34" charset="0"/>
              </a:defRPr>
            </a:lvl7pPr>
            <a:lvl8pPr marL="1371600" algn="l" rtl="0" fontAlgn="base">
              <a:spcBef>
                <a:spcPct val="0"/>
              </a:spcBef>
              <a:spcAft>
                <a:spcPct val="0"/>
              </a:spcAft>
              <a:defRPr sz="2400" b="1">
                <a:solidFill>
                  <a:schemeClr val="tx1"/>
                </a:solidFill>
                <a:latin typeface="Arial" pitchFamily="34" charset="0"/>
                <a:cs typeface="Arial" pitchFamily="34" charset="0"/>
              </a:defRPr>
            </a:lvl8pPr>
            <a:lvl9pPr marL="1828800" algn="l" rtl="0" fontAlgn="base">
              <a:spcBef>
                <a:spcPct val="0"/>
              </a:spcBef>
              <a:spcAft>
                <a:spcPct val="0"/>
              </a:spcAft>
              <a:defRPr sz="2400" b="1">
                <a:solidFill>
                  <a:schemeClr val="tx1"/>
                </a:solidFill>
                <a:latin typeface="Arial" pitchFamily="34" charset="0"/>
                <a:cs typeface="Arial" pitchFamily="34" charset="0"/>
              </a:defRPr>
            </a:lvl9pPr>
          </a:lstStyle>
          <a:p>
            <a:pPr lvl="0" eaLnBrk="1" fontAlgn="auto" hangingPunct="1">
              <a:spcBef>
                <a:spcPts val="0"/>
              </a:spcBef>
              <a:spcAft>
                <a:spcPts val="0"/>
              </a:spcAft>
              <a:defRPr/>
            </a:pPr>
            <a:r>
              <a:rPr lang="en-US" altLang="zh-TW" sz="2800" dirty="0">
                <a:solidFill>
                  <a:schemeClr val="bg1"/>
                </a:solidFill>
                <a:latin typeface="Calibri"/>
                <a:ea typeface="新細明體" panose="02020500000000000000" pitchFamily="18" charset="-120"/>
              </a:rPr>
              <a:t>Vaccine coverage </a:t>
            </a:r>
            <a:r>
              <a:rPr lang="en-US" altLang="zh-TW" sz="2800" dirty="0" smtClean="0">
                <a:solidFill>
                  <a:schemeClr val="bg1"/>
                </a:solidFill>
                <a:latin typeface="Calibri"/>
                <a:ea typeface="新細明體" panose="02020500000000000000" pitchFamily="18" charset="-120"/>
              </a:rPr>
              <a:t>(≥1 dose) among persons with HIV, syphilis or gonorrhea during </a:t>
            </a:r>
            <a:r>
              <a:rPr lang="en-US" altLang="zh-TW" sz="2800" dirty="0">
                <a:solidFill>
                  <a:schemeClr val="bg1"/>
                </a:solidFill>
                <a:latin typeface="Calibri"/>
                <a:ea typeface="新細明體" panose="02020500000000000000" pitchFamily="18" charset="-120"/>
              </a:rPr>
              <a:t>HAV outbreak in Taiwan</a:t>
            </a:r>
            <a:endParaRPr lang="zh-TW" altLang="en-US" sz="2800" dirty="0">
              <a:solidFill>
                <a:schemeClr val="bg1"/>
              </a:solidFill>
              <a:latin typeface="Calibri"/>
              <a:ea typeface="新細明體" panose="02020500000000000000" pitchFamily="18" charset="-120"/>
            </a:endParaRPr>
          </a:p>
        </p:txBody>
      </p:sp>
      <p:sp>
        <p:nvSpPr>
          <p:cNvPr id="15" name="文字方塊 14"/>
          <p:cNvSpPr txBox="1"/>
          <p:nvPr/>
        </p:nvSpPr>
        <p:spPr>
          <a:xfrm>
            <a:off x="1621177" y="1944133"/>
            <a:ext cx="1661212" cy="276999"/>
          </a:xfrm>
          <a:prstGeom prst="rect">
            <a:avLst/>
          </a:prstGeom>
          <a:solidFill>
            <a:schemeClr val="bg1"/>
          </a:solidFill>
        </p:spPr>
        <p:txBody>
          <a:bodyPr wrap="square" lIns="36000" t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smtClean="0">
                <a:solidFill>
                  <a:prstClr val="black"/>
                </a:solidFill>
                <a:latin typeface="Calibri"/>
                <a:ea typeface="新細明體" panose="02020500000000000000" pitchFamily="18" charset="-120"/>
              </a:rPr>
              <a:t>HIV</a:t>
            </a:r>
            <a:endParaRPr kumimoji="0" lang="zh-TW" altLang="en-US" sz="1800" b="0" i="0" u="none" strike="noStrike" kern="1200" cap="none" spc="0" normalizeH="0" baseline="0" noProof="0" dirty="0">
              <a:ln>
                <a:noFill/>
              </a:ln>
              <a:solidFill>
                <a:prstClr val="black"/>
              </a:solidFill>
              <a:effectLst/>
              <a:uLnTx/>
              <a:uFillTx/>
              <a:latin typeface="Calibri"/>
              <a:ea typeface="新細明體" panose="02020500000000000000" pitchFamily="18" charset="-120"/>
              <a:cs typeface="+mn-cs"/>
            </a:endParaRPr>
          </a:p>
        </p:txBody>
      </p:sp>
      <p:sp>
        <p:nvSpPr>
          <p:cNvPr id="17" name="Rectangle 9"/>
          <p:cNvSpPr txBox="1">
            <a:spLocks noChangeArrowheads="1"/>
          </p:cNvSpPr>
          <p:nvPr/>
        </p:nvSpPr>
        <p:spPr bwMode="black">
          <a:xfrm>
            <a:off x="0" y="6446912"/>
            <a:ext cx="9144000" cy="411088"/>
          </a:xfrm>
          <a:prstGeom prst="rect">
            <a:avLst/>
          </a:prstGeom>
          <a:solidFill>
            <a:srgbClr val="06325C"/>
          </a:solid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chemeClr val="bg1"/>
                </a:solidFill>
                <a:latin typeface="Arial" pitchFamily="34" charset="0"/>
                <a:ea typeface="ＭＳ Ｐゴシック" charset="0"/>
                <a:cs typeface="Arial" pitchFamily="34" charset="0"/>
              </a:defRPr>
            </a:lvl1pPr>
            <a:lvl2pPr algn="l" rtl="0" eaLnBrk="0" fontAlgn="base" hangingPunct="0">
              <a:spcBef>
                <a:spcPct val="0"/>
              </a:spcBef>
              <a:spcAft>
                <a:spcPct val="0"/>
              </a:spcAft>
              <a:defRPr sz="2400" b="1">
                <a:solidFill>
                  <a:schemeClr val="bg1"/>
                </a:solidFill>
                <a:latin typeface="Arial" pitchFamily="34" charset="0"/>
                <a:ea typeface="ＭＳ Ｐゴシック" charset="0"/>
                <a:cs typeface="ＭＳ Ｐゴシック" charset="0"/>
              </a:defRPr>
            </a:lvl2pPr>
            <a:lvl3pPr algn="l" rtl="0" eaLnBrk="0" fontAlgn="base" hangingPunct="0">
              <a:spcBef>
                <a:spcPct val="0"/>
              </a:spcBef>
              <a:spcAft>
                <a:spcPct val="0"/>
              </a:spcAft>
              <a:defRPr sz="2400" b="1">
                <a:solidFill>
                  <a:schemeClr val="bg1"/>
                </a:solidFill>
                <a:latin typeface="Arial" pitchFamily="34" charset="0"/>
                <a:ea typeface="ＭＳ Ｐゴシック" charset="0"/>
                <a:cs typeface="ＭＳ Ｐゴシック" charset="0"/>
              </a:defRPr>
            </a:lvl3pPr>
            <a:lvl4pPr algn="l" rtl="0" eaLnBrk="0" fontAlgn="base" hangingPunct="0">
              <a:spcBef>
                <a:spcPct val="0"/>
              </a:spcBef>
              <a:spcAft>
                <a:spcPct val="0"/>
              </a:spcAft>
              <a:defRPr sz="2400" b="1">
                <a:solidFill>
                  <a:schemeClr val="bg1"/>
                </a:solidFill>
                <a:latin typeface="Arial" pitchFamily="34" charset="0"/>
                <a:ea typeface="ＭＳ Ｐゴシック" charset="0"/>
                <a:cs typeface="ＭＳ Ｐゴシック" charset="0"/>
              </a:defRPr>
            </a:lvl4pPr>
            <a:lvl5pPr algn="l" rtl="0" eaLnBrk="0" fontAlgn="base" hangingPunct="0">
              <a:spcBef>
                <a:spcPct val="0"/>
              </a:spcBef>
              <a:spcAft>
                <a:spcPct val="0"/>
              </a:spcAft>
              <a:defRPr sz="2400" b="1">
                <a:solidFill>
                  <a:schemeClr val="bg1"/>
                </a:solidFill>
                <a:latin typeface="Arial" pitchFamily="34" charset="0"/>
                <a:ea typeface="ＭＳ Ｐゴシック" charset="0"/>
                <a:cs typeface="ＭＳ Ｐゴシック" charset="0"/>
              </a:defRPr>
            </a:lvl5pPr>
            <a:lvl6pPr marL="457200" algn="l" rtl="0" fontAlgn="base">
              <a:spcBef>
                <a:spcPct val="0"/>
              </a:spcBef>
              <a:spcAft>
                <a:spcPct val="0"/>
              </a:spcAft>
              <a:defRPr sz="2400" b="1">
                <a:solidFill>
                  <a:schemeClr val="tx1"/>
                </a:solidFill>
                <a:latin typeface="Arial" pitchFamily="34" charset="0"/>
                <a:cs typeface="Arial" pitchFamily="34" charset="0"/>
              </a:defRPr>
            </a:lvl6pPr>
            <a:lvl7pPr marL="914400" algn="l" rtl="0" fontAlgn="base">
              <a:spcBef>
                <a:spcPct val="0"/>
              </a:spcBef>
              <a:spcAft>
                <a:spcPct val="0"/>
              </a:spcAft>
              <a:defRPr sz="2400" b="1">
                <a:solidFill>
                  <a:schemeClr val="tx1"/>
                </a:solidFill>
                <a:latin typeface="Arial" pitchFamily="34" charset="0"/>
                <a:cs typeface="Arial" pitchFamily="34" charset="0"/>
              </a:defRPr>
            </a:lvl7pPr>
            <a:lvl8pPr marL="1371600" algn="l" rtl="0" fontAlgn="base">
              <a:spcBef>
                <a:spcPct val="0"/>
              </a:spcBef>
              <a:spcAft>
                <a:spcPct val="0"/>
              </a:spcAft>
              <a:defRPr sz="2400" b="1">
                <a:solidFill>
                  <a:schemeClr val="tx1"/>
                </a:solidFill>
                <a:latin typeface="Arial" pitchFamily="34" charset="0"/>
                <a:cs typeface="Arial" pitchFamily="34" charset="0"/>
              </a:defRPr>
            </a:lvl8pPr>
            <a:lvl9pPr marL="1828800" algn="l" rtl="0" fontAlgn="base">
              <a:spcBef>
                <a:spcPct val="0"/>
              </a:spcBef>
              <a:spcAft>
                <a:spcPct val="0"/>
              </a:spcAft>
              <a:defRPr sz="2400" b="1">
                <a:solidFill>
                  <a:schemeClr val="tx1"/>
                </a:solidFill>
                <a:latin typeface="Arial" pitchFamily="34" charset="0"/>
                <a:cs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smtClean="0">
                <a:ln>
                  <a:noFill/>
                </a:ln>
                <a:solidFill>
                  <a:srgbClr val="FFFFFF"/>
                </a:solidFill>
                <a:effectLst/>
                <a:uLnTx/>
                <a:uFillTx/>
                <a:latin typeface="Calibri"/>
                <a:ea typeface="ＭＳ Ｐゴシック" charset="0"/>
                <a:cs typeface="Arial" pitchFamily="34" charset="0"/>
              </a:rPr>
              <a:t>Source: Taiwan CDC unpublished data</a:t>
            </a:r>
            <a:endParaRPr kumimoji="0" lang="en-US" sz="1400" b="1" i="0" u="none" strike="noStrike" kern="1200" cap="none" spc="0" normalizeH="0" baseline="0" noProof="0" dirty="0">
              <a:ln>
                <a:noFill/>
              </a:ln>
              <a:solidFill>
                <a:srgbClr val="FFFFFF"/>
              </a:solidFill>
              <a:effectLst/>
              <a:uLnTx/>
              <a:uFillTx/>
              <a:latin typeface="Calibri"/>
              <a:ea typeface="ＭＳ Ｐゴシック" charset="0"/>
              <a:cs typeface="Arial" pitchFamily="34" charset="0"/>
            </a:endParaRPr>
          </a:p>
        </p:txBody>
      </p:sp>
    </p:spTree>
    <p:extLst>
      <p:ext uri="{BB962C8B-B14F-4D97-AF65-F5344CB8AC3E}">
        <p14:creationId xmlns:p14="http://schemas.microsoft.com/office/powerpoint/2010/main" val="6292593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84041" name="Rectangle 9"/>
          <p:cNvSpPr>
            <a:spLocks noGrp="1" noChangeArrowheads="1"/>
          </p:cNvSpPr>
          <p:nvPr>
            <p:ph type="title"/>
          </p:nvPr>
        </p:nvSpPr>
        <p:spPr>
          <a:xfrm>
            <a:off x="0" y="-1"/>
            <a:ext cx="9144000" cy="1052737"/>
          </a:xfrm>
          <a:solidFill>
            <a:schemeClr val="tx2"/>
          </a:solidFill>
        </p:spPr>
        <p:txBody>
          <a:bodyPr/>
          <a:lstStyle/>
          <a:p>
            <a:pPr algn="ctr"/>
            <a:r>
              <a:rPr lang="en-US" altLang="zh-TW" sz="3000" dirty="0" smtClean="0">
                <a:latin typeface="+mn-lt"/>
              </a:rPr>
              <a:t>HAV outbreak among MSM </a:t>
            </a:r>
            <a:r>
              <a:rPr lang="en-US" altLang="zh-TW" sz="3000" u="sng" dirty="0" smtClean="0">
                <a:latin typeface="+mn-lt"/>
              </a:rPr>
              <a:t>in Taiwan</a:t>
            </a:r>
            <a:r>
              <a:rPr lang="en-US" altLang="zh-TW" sz="3000" dirty="0" smtClean="0">
                <a:latin typeface="+mn-lt"/>
              </a:rPr>
              <a:t>: Lessons learned </a:t>
            </a:r>
            <a:endParaRPr lang="en-US" sz="3000" dirty="0">
              <a:latin typeface="+mn-lt"/>
            </a:endParaRPr>
          </a:p>
        </p:txBody>
      </p:sp>
      <p:sp>
        <p:nvSpPr>
          <p:cNvPr id="16" name="Rectangle 9"/>
          <p:cNvSpPr txBox="1">
            <a:spLocks noChangeArrowheads="1"/>
          </p:cNvSpPr>
          <p:nvPr/>
        </p:nvSpPr>
        <p:spPr bwMode="black">
          <a:xfrm>
            <a:off x="0" y="6525344"/>
            <a:ext cx="9144000" cy="411088"/>
          </a:xfrm>
          <a:prstGeom prst="rect">
            <a:avLst/>
          </a:prstGeom>
          <a:solidFill>
            <a:schemeClr val="tx2"/>
          </a:solid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chemeClr val="bg1"/>
                </a:solidFill>
                <a:latin typeface="Arial" pitchFamily="34" charset="0"/>
                <a:ea typeface="ＭＳ Ｐゴシック" charset="0"/>
                <a:cs typeface="Arial" pitchFamily="34" charset="0"/>
              </a:defRPr>
            </a:lvl1pPr>
            <a:lvl2pPr algn="l" rtl="0" eaLnBrk="0" fontAlgn="base" hangingPunct="0">
              <a:spcBef>
                <a:spcPct val="0"/>
              </a:spcBef>
              <a:spcAft>
                <a:spcPct val="0"/>
              </a:spcAft>
              <a:defRPr sz="2400" b="1">
                <a:solidFill>
                  <a:schemeClr val="bg1"/>
                </a:solidFill>
                <a:latin typeface="Arial" pitchFamily="34" charset="0"/>
                <a:ea typeface="ＭＳ Ｐゴシック" charset="0"/>
                <a:cs typeface="ＭＳ Ｐゴシック" charset="0"/>
              </a:defRPr>
            </a:lvl2pPr>
            <a:lvl3pPr algn="l" rtl="0" eaLnBrk="0" fontAlgn="base" hangingPunct="0">
              <a:spcBef>
                <a:spcPct val="0"/>
              </a:spcBef>
              <a:spcAft>
                <a:spcPct val="0"/>
              </a:spcAft>
              <a:defRPr sz="2400" b="1">
                <a:solidFill>
                  <a:schemeClr val="bg1"/>
                </a:solidFill>
                <a:latin typeface="Arial" pitchFamily="34" charset="0"/>
                <a:ea typeface="ＭＳ Ｐゴシック" charset="0"/>
                <a:cs typeface="ＭＳ Ｐゴシック" charset="0"/>
              </a:defRPr>
            </a:lvl3pPr>
            <a:lvl4pPr algn="l" rtl="0" eaLnBrk="0" fontAlgn="base" hangingPunct="0">
              <a:spcBef>
                <a:spcPct val="0"/>
              </a:spcBef>
              <a:spcAft>
                <a:spcPct val="0"/>
              </a:spcAft>
              <a:defRPr sz="2400" b="1">
                <a:solidFill>
                  <a:schemeClr val="bg1"/>
                </a:solidFill>
                <a:latin typeface="Arial" pitchFamily="34" charset="0"/>
                <a:ea typeface="ＭＳ Ｐゴシック" charset="0"/>
                <a:cs typeface="ＭＳ Ｐゴシック" charset="0"/>
              </a:defRPr>
            </a:lvl4pPr>
            <a:lvl5pPr algn="l" rtl="0" eaLnBrk="0" fontAlgn="base" hangingPunct="0">
              <a:spcBef>
                <a:spcPct val="0"/>
              </a:spcBef>
              <a:spcAft>
                <a:spcPct val="0"/>
              </a:spcAft>
              <a:defRPr sz="2400" b="1">
                <a:solidFill>
                  <a:schemeClr val="bg1"/>
                </a:solidFill>
                <a:latin typeface="Arial" pitchFamily="34" charset="0"/>
                <a:ea typeface="ＭＳ Ｐゴシック" charset="0"/>
                <a:cs typeface="ＭＳ Ｐゴシック" charset="0"/>
              </a:defRPr>
            </a:lvl5pPr>
            <a:lvl6pPr marL="457200" algn="l" rtl="0" fontAlgn="base">
              <a:spcBef>
                <a:spcPct val="0"/>
              </a:spcBef>
              <a:spcAft>
                <a:spcPct val="0"/>
              </a:spcAft>
              <a:defRPr sz="2400" b="1">
                <a:solidFill>
                  <a:schemeClr val="tx1"/>
                </a:solidFill>
                <a:latin typeface="Arial" pitchFamily="34" charset="0"/>
                <a:cs typeface="Arial" pitchFamily="34" charset="0"/>
              </a:defRPr>
            </a:lvl6pPr>
            <a:lvl7pPr marL="914400" algn="l" rtl="0" fontAlgn="base">
              <a:spcBef>
                <a:spcPct val="0"/>
              </a:spcBef>
              <a:spcAft>
                <a:spcPct val="0"/>
              </a:spcAft>
              <a:defRPr sz="2400" b="1">
                <a:solidFill>
                  <a:schemeClr val="tx1"/>
                </a:solidFill>
                <a:latin typeface="Arial" pitchFamily="34" charset="0"/>
                <a:cs typeface="Arial" pitchFamily="34" charset="0"/>
              </a:defRPr>
            </a:lvl7pPr>
            <a:lvl8pPr marL="1371600" algn="l" rtl="0" fontAlgn="base">
              <a:spcBef>
                <a:spcPct val="0"/>
              </a:spcBef>
              <a:spcAft>
                <a:spcPct val="0"/>
              </a:spcAft>
              <a:defRPr sz="2400" b="1">
                <a:solidFill>
                  <a:schemeClr val="tx1"/>
                </a:solidFill>
                <a:latin typeface="Arial" pitchFamily="34" charset="0"/>
                <a:cs typeface="Arial" pitchFamily="34" charset="0"/>
              </a:defRPr>
            </a:lvl8pPr>
            <a:lvl9pPr marL="1828800" algn="l" rtl="0" fontAlgn="base">
              <a:spcBef>
                <a:spcPct val="0"/>
              </a:spcBef>
              <a:spcAft>
                <a:spcPct val="0"/>
              </a:spcAft>
              <a:defRPr sz="2400" b="1">
                <a:solidFill>
                  <a:schemeClr val="tx1"/>
                </a:solidFill>
                <a:latin typeface="Arial" pitchFamily="34" charset="0"/>
                <a:cs typeface="Arial" pitchFamily="34" charset="0"/>
              </a:defRPr>
            </a:lvl9pPr>
          </a:lstStyle>
          <a:p>
            <a:pPr algn="ctr"/>
            <a:r>
              <a:rPr lang="en-US" altLang="zh-TW" sz="1400" i="1" dirty="0"/>
              <a:t>Liver Int. 2018;38(4):</a:t>
            </a:r>
            <a:r>
              <a:rPr lang="en-US" altLang="zh-TW" sz="1400" i="1" dirty="0" smtClean="0"/>
              <a:t>594	</a:t>
            </a:r>
            <a:r>
              <a:rPr lang="en-US" altLang="zh-TW" sz="1400" i="1" dirty="0" err="1" smtClean="0"/>
              <a:t>Hepatology</a:t>
            </a:r>
            <a:r>
              <a:rPr lang="en-US" altLang="zh-TW" sz="1400" i="1" dirty="0" smtClean="0"/>
              <a:t> </a:t>
            </a:r>
            <a:r>
              <a:rPr lang="en-US" altLang="zh-TW" sz="1400" i="1" dirty="0"/>
              <a:t>2018;68(1):</a:t>
            </a:r>
            <a:r>
              <a:rPr lang="en-US" altLang="zh-TW" sz="1400" i="1" dirty="0" smtClean="0"/>
              <a:t>22	J </a:t>
            </a:r>
            <a:r>
              <a:rPr lang="en-US" altLang="zh-TW" sz="1400" i="1" dirty="0"/>
              <a:t>Viral </a:t>
            </a:r>
            <a:r>
              <a:rPr lang="en-US" altLang="zh-TW" sz="1400" i="1" dirty="0" err="1" smtClean="0"/>
              <a:t>Hepat</a:t>
            </a:r>
            <a:r>
              <a:rPr lang="en-US" altLang="zh-TW" sz="1400" i="1" dirty="0" smtClean="0"/>
              <a:t> </a:t>
            </a:r>
            <a:r>
              <a:rPr lang="en-US" altLang="zh-TW" sz="1400" i="1" dirty="0"/>
              <a:t>2018 May (in press</a:t>
            </a:r>
            <a:r>
              <a:rPr lang="en-US" altLang="zh-TW" sz="1400" i="1" dirty="0" smtClean="0"/>
              <a:t>)</a:t>
            </a:r>
            <a:r>
              <a:rPr kumimoji="1" lang="en-US" altLang="zh-TW" sz="1400" i="1" dirty="0" smtClean="0">
                <a:solidFill>
                  <a:prstClr val="black"/>
                </a:solidFill>
                <a:ea typeface="微軟正黑體" pitchFamily="34" charset="-120"/>
                <a:cs typeface="Calibri" pitchFamily="34" charset="0"/>
              </a:rPr>
              <a:t>; </a:t>
            </a:r>
            <a:r>
              <a:rPr lang="en-US" altLang="zh-TW" sz="1400" i="1" dirty="0" smtClean="0"/>
              <a:t> </a:t>
            </a:r>
            <a:endParaRPr kumimoji="1" lang="zh-TW" altLang="en-US" sz="1400" i="1" dirty="0">
              <a:solidFill>
                <a:prstClr val="black"/>
              </a:solidFill>
              <a:ea typeface="微軟正黑體" pitchFamily="34" charset="-120"/>
              <a:cs typeface="Calibri" pitchFamily="34" charset="0"/>
            </a:endParaRPr>
          </a:p>
        </p:txBody>
      </p:sp>
      <p:sp>
        <p:nvSpPr>
          <p:cNvPr id="17" name="內容版面配置區 2"/>
          <p:cNvSpPr>
            <a:spLocks noGrp="1"/>
          </p:cNvSpPr>
          <p:nvPr>
            <p:ph idx="1"/>
          </p:nvPr>
        </p:nvSpPr>
        <p:spPr>
          <a:xfrm>
            <a:off x="238538" y="1124744"/>
            <a:ext cx="8725949" cy="5328591"/>
          </a:xfrm>
        </p:spPr>
        <p:txBody>
          <a:bodyPr>
            <a:noAutofit/>
          </a:bodyPr>
          <a:lstStyle/>
          <a:p>
            <a:r>
              <a:rPr lang="en-US" altLang="zh-TW" sz="2800" b="1" i="1" dirty="0" smtClean="0">
                <a:solidFill>
                  <a:srgbClr val="FF0000"/>
                </a:solidFill>
                <a:latin typeface="+mn-lt"/>
              </a:rPr>
              <a:t>High vaccine coverage was crucial to outbreak control</a:t>
            </a:r>
          </a:p>
          <a:p>
            <a:pPr lvl="1"/>
            <a:r>
              <a:rPr lang="en-US" altLang="zh-TW" sz="2400" dirty="0" smtClean="0">
                <a:latin typeface="+mn-lt"/>
              </a:rPr>
              <a:t>Vaccination rate among MSM with HIV in Taipei increased from 4.7% to 70.6% within one year </a:t>
            </a:r>
          </a:p>
          <a:p>
            <a:pPr lvl="1"/>
            <a:r>
              <a:rPr lang="en-US" altLang="zh-TW" sz="2400" dirty="0" smtClean="0">
                <a:latin typeface="+mn-lt"/>
              </a:rPr>
              <a:t>Steep decline of incidence seen after proportion </a:t>
            </a:r>
            <a:r>
              <a:rPr lang="en-US" altLang="zh-TW" sz="2400" dirty="0">
                <a:latin typeface="+mn-lt"/>
              </a:rPr>
              <a:t>of immune subjects </a:t>
            </a:r>
            <a:r>
              <a:rPr lang="en-US" altLang="zh-TW" sz="2400" dirty="0" smtClean="0">
                <a:latin typeface="+mn-lt"/>
              </a:rPr>
              <a:t>reached 65%</a:t>
            </a:r>
          </a:p>
          <a:p>
            <a:pPr lvl="1"/>
            <a:endParaRPr lang="en-US" altLang="zh-TW" sz="800" dirty="0" smtClean="0">
              <a:latin typeface="+mn-lt"/>
            </a:endParaRPr>
          </a:p>
          <a:p>
            <a:r>
              <a:rPr lang="en-US" altLang="zh-TW" sz="2800" b="1" i="1" dirty="0" smtClean="0">
                <a:solidFill>
                  <a:srgbClr val="FF0000"/>
                </a:solidFill>
                <a:latin typeface="+mn-lt"/>
              </a:rPr>
              <a:t>Vaccine was effective among persons with HIV</a:t>
            </a:r>
          </a:p>
          <a:p>
            <a:pPr lvl="1"/>
            <a:r>
              <a:rPr lang="en-US" altLang="zh-TW" sz="2400" dirty="0" smtClean="0">
                <a:latin typeface="+mn-lt"/>
              </a:rPr>
              <a:t>Vaccine effectiveness 96.3%; seroconversion rate higher with younger age and with undetectable viral load</a:t>
            </a:r>
          </a:p>
          <a:p>
            <a:pPr lvl="1"/>
            <a:endParaRPr lang="en-US" altLang="zh-TW" sz="800" dirty="0" smtClean="0">
              <a:latin typeface="+mn-lt"/>
            </a:endParaRPr>
          </a:p>
          <a:p>
            <a:r>
              <a:rPr lang="en-US" altLang="zh-TW" sz="2800" b="1" i="1" dirty="0" smtClean="0">
                <a:solidFill>
                  <a:srgbClr val="FF0000"/>
                </a:solidFill>
                <a:latin typeface="+mn-lt"/>
              </a:rPr>
              <a:t>More than HAV to deal with </a:t>
            </a:r>
          </a:p>
          <a:p>
            <a:pPr lvl="1"/>
            <a:r>
              <a:rPr lang="en-US" altLang="zh-TW" sz="2400" dirty="0" smtClean="0">
                <a:latin typeface="+mn-lt"/>
              </a:rPr>
              <a:t>Coinfection common – syphilis, gonorrhea, HCV, shigellosis </a:t>
            </a:r>
          </a:p>
          <a:p>
            <a:pPr lvl="1"/>
            <a:r>
              <a:rPr lang="en-US" altLang="zh-TW" sz="2400" dirty="0" smtClean="0">
                <a:latin typeface="+mn-lt"/>
              </a:rPr>
              <a:t>35 HAV patients newly diagnosed with HIV</a:t>
            </a:r>
            <a:endParaRPr lang="en-US" altLang="zh-TW" sz="2400" dirty="0">
              <a:latin typeface="+mn-lt"/>
            </a:endParaRPr>
          </a:p>
        </p:txBody>
      </p:sp>
    </p:spTree>
    <p:extLst>
      <p:ext uri="{BB962C8B-B14F-4D97-AF65-F5344CB8AC3E}">
        <p14:creationId xmlns:p14="http://schemas.microsoft.com/office/powerpoint/2010/main" val="9367201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84041" name="Rectangle 9"/>
          <p:cNvSpPr>
            <a:spLocks noGrp="1" noChangeArrowheads="1"/>
          </p:cNvSpPr>
          <p:nvPr>
            <p:ph type="title"/>
          </p:nvPr>
        </p:nvSpPr>
        <p:spPr>
          <a:xfrm>
            <a:off x="0" y="-1"/>
            <a:ext cx="9144000" cy="1052737"/>
          </a:xfrm>
          <a:solidFill>
            <a:schemeClr val="tx2"/>
          </a:solidFill>
        </p:spPr>
        <p:txBody>
          <a:bodyPr/>
          <a:lstStyle/>
          <a:p>
            <a:pPr algn="ctr"/>
            <a:r>
              <a:rPr lang="en-US" altLang="zh-TW" sz="3200" dirty="0">
                <a:latin typeface="+mn-lt"/>
              </a:rPr>
              <a:t>How </a:t>
            </a:r>
            <a:r>
              <a:rPr lang="en-US" altLang="zh-TW" sz="3200" dirty="0" smtClean="0">
                <a:latin typeface="+mn-lt"/>
              </a:rPr>
              <a:t>good </a:t>
            </a:r>
            <a:r>
              <a:rPr lang="en-US" altLang="zh-TW" sz="3200" dirty="0">
                <a:latin typeface="+mn-lt"/>
              </a:rPr>
              <a:t>and how </a:t>
            </a:r>
            <a:r>
              <a:rPr lang="en-US" altLang="zh-TW" sz="3200" dirty="0" smtClean="0">
                <a:latin typeface="+mn-lt"/>
              </a:rPr>
              <a:t>soon </a:t>
            </a:r>
            <a:r>
              <a:rPr lang="en-US" altLang="zh-TW" sz="3200" dirty="0">
                <a:latin typeface="+mn-lt"/>
              </a:rPr>
              <a:t>is </a:t>
            </a:r>
            <a:r>
              <a:rPr lang="en-US" altLang="zh-TW" sz="3200" dirty="0" smtClean="0">
                <a:latin typeface="+mn-lt"/>
              </a:rPr>
              <a:t>serologic response after HAV vaccination among persons with HIV?</a:t>
            </a:r>
            <a:endParaRPr lang="en-US" sz="3200" dirty="0">
              <a:latin typeface="+mn-lt"/>
            </a:endParaRPr>
          </a:p>
        </p:txBody>
      </p:sp>
      <p:sp>
        <p:nvSpPr>
          <p:cNvPr id="16" name="Rectangle 9"/>
          <p:cNvSpPr txBox="1">
            <a:spLocks noChangeArrowheads="1"/>
          </p:cNvSpPr>
          <p:nvPr/>
        </p:nvSpPr>
        <p:spPr bwMode="black">
          <a:xfrm>
            <a:off x="0" y="6525344"/>
            <a:ext cx="9144000" cy="411088"/>
          </a:xfrm>
          <a:prstGeom prst="rect">
            <a:avLst/>
          </a:prstGeom>
          <a:solidFill>
            <a:schemeClr val="tx2"/>
          </a:solid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chemeClr val="bg1"/>
                </a:solidFill>
                <a:latin typeface="Arial" pitchFamily="34" charset="0"/>
                <a:ea typeface="ＭＳ Ｐゴシック" charset="0"/>
                <a:cs typeface="Arial" pitchFamily="34" charset="0"/>
              </a:defRPr>
            </a:lvl1pPr>
            <a:lvl2pPr algn="l" rtl="0" eaLnBrk="0" fontAlgn="base" hangingPunct="0">
              <a:spcBef>
                <a:spcPct val="0"/>
              </a:spcBef>
              <a:spcAft>
                <a:spcPct val="0"/>
              </a:spcAft>
              <a:defRPr sz="2400" b="1">
                <a:solidFill>
                  <a:schemeClr val="bg1"/>
                </a:solidFill>
                <a:latin typeface="Arial" pitchFamily="34" charset="0"/>
                <a:ea typeface="ＭＳ Ｐゴシック" charset="0"/>
                <a:cs typeface="ＭＳ Ｐゴシック" charset="0"/>
              </a:defRPr>
            </a:lvl2pPr>
            <a:lvl3pPr algn="l" rtl="0" eaLnBrk="0" fontAlgn="base" hangingPunct="0">
              <a:spcBef>
                <a:spcPct val="0"/>
              </a:spcBef>
              <a:spcAft>
                <a:spcPct val="0"/>
              </a:spcAft>
              <a:defRPr sz="2400" b="1">
                <a:solidFill>
                  <a:schemeClr val="bg1"/>
                </a:solidFill>
                <a:latin typeface="Arial" pitchFamily="34" charset="0"/>
                <a:ea typeface="ＭＳ Ｐゴシック" charset="0"/>
                <a:cs typeface="ＭＳ Ｐゴシック" charset="0"/>
              </a:defRPr>
            </a:lvl3pPr>
            <a:lvl4pPr algn="l" rtl="0" eaLnBrk="0" fontAlgn="base" hangingPunct="0">
              <a:spcBef>
                <a:spcPct val="0"/>
              </a:spcBef>
              <a:spcAft>
                <a:spcPct val="0"/>
              </a:spcAft>
              <a:defRPr sz="2400" b="1">
                <a:solidFill>
                  <a:schemeClr val="bg1"/>
                </a:solidFill>
                <a:latin typeface="Arial" pitchFamily="34" charset="0"/>
                <a:ea typeface="ＭＳ Ｐゴシック" charset="0"/>
                <a:cs typeface="ＭＳ Ｐゴシック" charset="0"/>
              </a:defRPr>
            </a:lvl4pPr>
            <a:lvl5pPr algn="l" rtl="0" eaLnBrk="0" fontAlgn="base" hangingPunct="0">
              <a:spcBef>
                <a:spcPct val="0"/>
              </a:spcBef>
              <a:spcAft>
                <a:spcPct val="0"/>
              </a:spcAft>
              <a:defRPr sz="2400" b="1">
                <a:solidFill>
                  <a:schemeClr val="bg1"/>
                </a:solidFill>
                <a:latin typeface="Arial" pitchFamily="34" charset="0"/>
                <a:ea typeface="ＭＳ Ｐゴシック" charset="0"/>
                <a:cs typeface="ＭＳ Ｐゴシック" charset="0"/>
              </a:defRPr>
            </a:lvl5pPr>
            <a:lvl6pPr marL="457200" algn="l" rtl="0" fontAlgn="base">
              <a:spcBef>
                <a:spcPct val="0"/>
              </a:spcBef>
              <a:spcAft>
                <a:spcPct val="0"/>
              </a:spcAft>
              <a:defRPr sz="2400" b="1">
                <a:solidFill>
                  <a:schemeClr val="tx1"/>
                </a:solidFill>
                <a:latin typeface="Arial" pitchFamily="34" charset="0"/>
                <a:cs typeface="Arial" pitchFamily="34" charset="0"/>
              </a:defRPr>
            </a:lvl6pPr>
            <a:lvl7pPr marL="914400" algn="l" rtl="0" fontAlgn="base">
              <a:spcBef>
                <a:spcPct val="0"/>
              </a:spcBef>
              <a:spcAft>
                <a:spcPct val="0"/>
              </a:spcAft>
              <a:defRPr sz="2400" b="1">
                <a:solidFill>
                  <a:schemeClr val="tx1"/>
                </a:solidFill>
                <a:latin typeface="Arial" pitchFamily="34" charset="0"/>
                <a:cs typeface="Arial" pitchFamily="34" charset="0"/>
              </a:defRPr>
            </a:lvl7pPr>
            <a:lvl8pPr marL="1371600" algn="l" rtl="0" fontAlgn="base">
              <a:spcBef>
                <a:spcPct val="0"/>
              </a:spcBef>
              <a:spcAft>
                <a:spcPct val="0"/>
              </a:spcAft>
              <a:defRPr sz="2400" b="1">
                <a:solidFill>
                  <a:schemeClr val="tx1"/>
                </a:solidFill>
                <a:latin typeface="Arial" pitchFamily="34" charset="0"/>
                <a:cs typeface="Arial" pitchFamily="34" charset="0"/>
              </a:defRPr>
            </a:lvl8pPr>
            <a:lvl9pPr marL="1828800" algn="l" rtl="0" fontAlgn="base">
              <a:spcBef>
                <a:spcPct val="0"/>
              </a:spcBef>
              <a:spcAft>
                <a:spcPct val="0"/>
              </a:spcAft>
              <a:defRPr sz="2400" b="1">
                <a:solidFill>
                  <a:schemeClr val="tx1"/>
                </a:solidFill>
                <a:latin typeface="Arial" pitchFamily="34" charset="0"/>
                <a:cs typeface="Arial" pitchFamily="34" charset="0"/>
              </a:defRPr>
            </a:lvl9pPr>
          </a:lstStyle>
          <a:p>
            <a:r>
              <a:rPr lang="en-US" altLang="zh-TW" sz="1400" i="1" dirty="0" err="1"/>
              <a:t>Hepatology</a:t>
            </a:r>
            <a:r>
              <a:rPr lang="en-US" altLang="zh-TW" sz="1400" i="1" dirty="0"/>
              <a:t> 2018;68(1):22</a:t>
            </a:r>
            <a:endParaRPr kumimoji="1" lang="zh-TW" altLang="en-US" sz="1400" i="1" dirty="0">
              <a:solidFill>
                <a:prstClr val="black"/>
              </a:solidFill>
              <a:ea typeface="微軟正黑體" pitchFamily="34" charset="-120"/>
              <a:cs typeface="Calibri" pitchFamily="34" charset="0"/>
            </a:endParaRPr>
          </a:p>
        </p:txBody>
      </p:sp>
      <p:pic>
        <p:nvPicPr>
          <p:cNvPr id="2" name="圖片 1"/>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Lst>
          </a:blip>
          <a:srcRect l="12408" t="16943" r="6147" b="6041"/>
          <a:stretch/>
        </p:blipFill>
        <p:spPr>
          <a:xfrm>
            <a:off x="172310" y="1831885"/>
            <a:ext cx="8799379" cy="4680520"/>
          </a:xfrm>
          <a:prstGeom prst="rect">
            <a:avLst/>
          </a:prstGeom>
        </p:spPr>
      </p:pic>
      <p:sp>
        <p:nvSpPr>
          <p:cNvPr id="4" name="文字方塊 3"/>
          <p:cNvSpPr txBox="1"/>
          <p:nvPr/>
        </p:nvSpPr>
        <p:spPr>
          <a:xfrm>
            <a:off x="1207847" y="1437423"/>
            <a:ext cx="4536504" cy="1200329"/>
          </a:xfrm>
          <a:prstGeom prst="rect">
            <a:avLst/>
          </a:prstGeom>
          <a:solidFill>
            <a:srgbClr val="FFFF00"/>
          </a:solidFill>
          <a:ln>
            <a:solidFill>
              <a:schemeClr val="tx1"/>
            </a:solidFill>
          </a:ln>
        </p:spPr>
        <p:txBody>
          <a:bodyPr wrap="square" rtlCol="0">
            <a:spAutoFit/>
          </a:bodyPr>
          <a:lstStyle/>
          <a:p>
            <a:r>
              <a:rPr lang="en-US" altLang="zh-TW" sz="2400" b="1" u="sng" dirty="0" smtClean="0"/>
              <a:t>Serologic response is delayed</a:t>
            </a:r>
          </a:p>
          <a:p>
            <a:pPr marL="342900" indent="-342900">
              <a:buFont typeface="Arial" panose="020B0604020202020204" pitchFamily="34" charset="0"/>
              <a:buChar char="•"/>
            </a:pPr>
            <a:r>
              <a:rPr lang="en-US" altLang="zh-TW" sz="2400" b="1" dirty="0" smtClean="0"/>
              <a:t>Before 2nd dose -- about 60%</a:t>
            </a:r>
          </a:p>
          <a:p>
            <a:pPr marL="342900" indent="-342900">
              <a:buFont typeface="Arial" panose="020B0604020202020204" pitchFamily="34" charset="0"/>
              <a:buChar char="•"/>
            </a:pPr>
            <a:r>
              <a:rPr lang="en-US" altLang="zh-TW" sz="2400" b="1" dirty="0" smtClean="0"/>
              <a:t>After </a:t>
            </a:r>
            <a:r>
              <a:rPr lang="en-US" altLang="zh-TW" sz="2400" b="1" dirty="0"/>
              <a:t>2</a:t>
            </a:r>
            <a:r>
              <a:rPr lang="en-US" altLang="zh-TW" sz="2400" b="1" dirty="0" smtClean="0"/>
              <a:t>nd dose -- &gt;90%</a:t>
            </a:r>
            <a:endParaRPr lang="zh-TW" altLang="en-US" sz="2400" b="1" dirty="0"/>
          </a:p>
        </p:txBody>
      </p:sp>
      <p:sp>
        <p:nvSpPr>
          <p:cNvPr id="7" name="向下箭號圖說文字 6"/>
          <p:cNvSpPr/>
          <p:nvPr/>
        </p:nvSpPr>
        <p:spPr>
          <a:xfrm>
            <a:off x="6247724" y="1834970"/>
            <a:ext cx="864096" cy="1605564"/>
          </a:xfrm>
          <a:prstGeom prst="downArrowCallout">
            <a:avLst/>
          </a:prstGeom>
          <a:solidFill>
            <a:srgbClr val="FF9900"/>
          </a:solidFill>
          <a:ln w="76200"/>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altLang="zh-TW" sz="2000" b="1" dirty="0" smtClean="0">
                <a:solidFill>
                  <a:schemeClr val="tx1"/>
                </a:solidFill>
              </a:rPr>
              <a:t>Second dose</a:t>
            </a:r>
            <a:endParaRPr lang="zh-TW" altLang="en-US" sz="2000" b="1" dirty="0">
              <a:solidFill>
                <a:schemeClr val="tx1"/>
              </a:solidFill>
            </a:endParaRPr>
          </a:p>
        </p:txBody>
      </p:sp>
      <p:sp>
        <p:nvSpPr>
          <p:cNvPr id="13" name="向下箭號圖說文字 12"/>
          <p:cNvSpPr/>
          <p:nvPr/>
        </p:nvSpPr>
        <p:spPr>
          <a:xfrm>
            <a:off x="539552" y="3663614"/>
            <a:ext cx="864096" cy="1605564"/>
          </a:xfrm>
          <a:prstGeom prst="downArrowCallout">
            <a:avLst>
              <a:gd name="adj1" fmla="val 25000"/>
              <a:gd name="adj2" fmla="val 29456"/>
              <a:gd name="adj3" fmla="val 25000"/>
              <a:gd name="adj4" fmla="val 64977"/>
            </a:avLst>
          </a:prstGeom>
          <a:solidFill>
            <a:srgbClr val="FF9900"/>
          </a:solidFill>
          <a:ln w="76200"/>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altLang="zh-TW" sz="2000" b="1" dirty="0" smtClean="0">
                <a:solidFill>
                  <a:schemeClr val="tx1"/>
                </a:solidFill>
              </a:rPr>
              <a:t>First</a:t>
            </a:r>
          </a:p>
          <a:p>
            <a:pPr algn="ctr"/>
            <a:r>
              <a:rPr lang="en-US" altLang="zh-TW" sz="2000" b="1" dirty="0" smtClean="0">
                <a:solidFill>
                  <a:schemeClr val="tx1"/>
                </a:solidFill>
              </a:rPr>
              <a:t>dose</a:t>
            </a:r>
            <a:endParaRPr lang="zh-TW" altLang="en-US" sz="2000" b="1" dirty="0">
              <a:solidFill>
                <a:schemeClr val="tx1"/>
              </a:solidFill>
            </a:endParaRPr>
          </a:p>
        </p:txBody>
      </p:sp>
    </p:spTree>
    <p:extLst>
      <p:ext uri="{BB962C8B-B14F-4D97-AF65-F5344CB8AC3E}">
        <p14:creationId xmlns:p14="http://schemas.microsoft.com/office/powerpoint/2010/main" val="32521458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84041" name="Rectangle 9"/>
          <p:cNvSpPr>
            <a:spLocks noGrp="1" noChangeArrowheads="1"/>
          </p:cNvSpPr>
          <p:nvPr>
            <p:ph type="title"/>
          </p:nvPr>
        </p:nvSpPr>
        <p:spPr>
          <a:xfrm>
            <a:off x="0" y="-1"/>
            <a:ext cx="9144000" cy="1052737"/>
          </a:xfrm>
          <a:solidFill>
            <a:schemeClr val="tx2"/>
          </a:solidFill>
        </p:spPr>
        <p:txBody>
          <a:bodyPr/>
          <a:lstStyle/>
          <a:p>
            <a:pPr algn="ctr"/>
            <a:r>
              <a:rPr lang="en-US" altLang="zh-TW" sz="3000" dirty="0" smtClean="0">
                <a:latin typeface="+mn-lt"/>
              </a:rPr>
              <a:t>Vaccine issues </a:t>
            </a:r>
            <a:r>
              <a:rPr lang="en-US" altLang="zh-TW" sz="3000" u="sng" dirty="0" smtClean="0">
                <a:latin typeface="+mn-lt"/>
              </a:rPr>
              <a:t>for persons with HIV</a:t>
            </a:r>
            <a:r>
              <a:rPr lang="en-US" altLang="zh-TW" sz="3000" dirty="0" smtClean="0">
                <a:latin typeface="+mn-lt"/>
              </a:rPr>
              <a:t>: Lessons learned</a:t>
            </a:r>
            <a:endParaRPr lang="en-US" sz="3000" dirty="0">
              <a:latin typeface="+mn-lt"/>
            </a:endParaRPr>
          </a:p>
        </p:txBody>
      </p:sp>
      <p:sp>
        <p:nvSpPr>
          <p:cNvPr id="16" name="Rectangle 9"/>
          <p:cNvSpPr txBox="1">
            <a:spLocks noChangeArrowheads="1"/>
          </p:cNvSpPr>
          <p:nvPr/>
        </p:nvSpPr>
        <p:spPr bwMode="black">
          <a:xfrm>
            <a:off x="0" y="6525344"/>
            <a:ext cx="9144000" cy="411088"/>
          </a:xfrm>
          <a:prstGeom prst="rect">
            <a:avLst/>
          </a:prstGeom>
          <a:solidFill>
            <a:schemeClr val="tx2"/>
          </a:solid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chemeClr val="bg1"/>
                </a:solidFill>
                <a:latin typeface="Arial" pitchFamily="34" charset="0"/>
                <a:ea typeface="ＭＳ Ｐゴシック" charset="0"/>
                <a:cs typeface="Arial" pitchFamily="34" charset="0"/>
              </a:defRPr>
            </a:lvl1pPr>
            <a:lvl2pPr algn="l" rtl="0" eaLnBrk="0" fontAlgn="base" hangingPunct="0">
              <a:spcBef>
                <a:spcPct val="0"/>
              </a:spcBef>
              <a:spcAft>
                <a:spcPct val="0"/>
              </a:spcAft>
              <a:defRPr sz="2400" b="1">
                <a:solidFill>
                  <a:schemeClr val="bg1"/>
                </a:solidFill>
                <a:latin typeface="Arial" pitchFamily="34" charset="0"/>
                <a:ea typeface="ＭＳ Ｐゴシック" charset="0"/>
                <a:cs typeface="ＭＳ Ｐゴシック" charset="0"/>
              </a:defRPr>
            </a:lvl2pPr>
            <a:lvl3pPr algn="l" rtl="0" eaLnBrk="0" fontAlgn="base" hangingPunct="0">
              <a:spcBef>
                <a:spcPct val="0"/>
              </a:spcBef>
              <a:spcAft>
                <a:spcPct val="0"/>
              </a:spcAft>
              <a:defRPr sz="2400" b="1">
                <a:solidFill>
                  <a:schemeClr val="bg1"/>
                </a:solidFill>
                <a:latin typeface="Arial" pitchFamily="34" charset="0"/>
                <a:ea typeface="ＭＳ Ｐゴシック" charset="0"/>
                <a:cs typeface="ＭＳ Ｐゴシック" charset="0"/>
              </a:defRPr>
            </a:lvl3pPr>
            <a:lvl4pPr algn="l" rtl="0" eaLnBrk="0" fontAlgn="base" hangingPunct="0">
              <a:spcBef>
                <a:spcPct val="0"/>
              </a:spcBef>
              <a:spcAft>
                <a:spcPct val="0"/>
              </a:spcAft>
              <a:defRPr sz="2400" b="1">
                <a:solidFill>
                  <a:schemeClr val="bg1"/>
                </a:solidFill>
                <a:latin typeface="Arial" pitchFamily="34" charset="0"/>
                <a:ea typeface="ＭＳ Ｐゴシック" charset="0"/>
                <a:cs typeface="ＭＳ Ｐゴシック" charset="0"/>
              </a:defRPr>
            </a:lvl4pPr>
            <a:lvl5pPr algn="l" rtl="0" eaLnBrk="0" fontAlgn="base" hangingPunct="0">
              <a:spcBef>
                <a:spcPct val="0"/>
              </a:spcBef>
              <a:spcAft>
                <a:spcPct val="0"/>
              </a:spcAft>
              <a:defRPr sz="2400" b="1">
                <a:solidFill>
                  <a:schemeClr val="bg1"/>
                </a:solidFill>
                <a:latin typeface="Arial" pitchFamily="34" charset="0"/>
                <a:ea typeface="ＭＳ Ｐゴシック" charset="0"/>
                <a:cs typeface="ＭＳ Ｐゴシック" charset="0"/>
              </a:defRPr>
            </a:lvl5pPr>
            <a:lvl6pPr marL="457200" algn="l" rtl="0" fontAlgn="base">
              <a:spcBef>
                <a:spcPct val="0"/>
              </a:spcBef>
              <a:spcAft>
                <a:spcPct val="0"/>
              </a:spcAft>
              <a:defRPr sz="2400" b="1">
                <a:solidFill>
                  <a:schemeClr val="tx1"/>
                </a:solidFill>
                <a:latin typeface="Arial" pitchFamily="34" charset="0"/>
                <a:cs typeface="Arial" pitchFamily="34" charset="0"/>
              </a:defRPr>
            </a:lvl6pPr>
            <a:lvl7pPr marL="914400" algn="l" rtl="0" fontAlgn="base">
              <a:spcBef>
                <a:spcPct val="0"/>
              </a:spcBef>
              <a:spcAft>
                <a:spcPct val="0"/>
              </a:spcAft>
              <a:defRPr sz="2400" b="1">
                <a:solidFill>
                  <a:schemeClr val="tx1"/>
                </a:solidFill>
                <a:latin typeface="Arial" pitchFamily="34" charset="0"/>
                <a:cs typeface="Arial" pitchFamily="34" charset="0"/>
              </a:defRPr>
            </a:lvl7pPr>
            <a:lvl8pPr marL="1371600" algn="l" rtl="0" fontAlgn="base">
              <a:spcBef>
                <a:spcPct val="0"/>
              </a:spcBef>
              <a:spcAft>
                <a:spcPct val="0"/>
              </a:spcAft>
              <a:defRPr sz="2400" b="1">
                <a:solidFill>
                  <a:schemeClr val="tx1"/>
                </a:solidFill>
                <a:latin typeface="Arial" pitchFamily="34" charset="0"/>
                <a:cs typeface="Arial" pitchFamily="34" charset="0"/>
              </a:defRPr>
            </a:lvl8pPr>
            <a:lvl9pPr marL="1828800" algn="l" rtl="0" fontAlgn="base">
              <a:spcBef>
                <a:spcPct val="0"/>
              </a:spcBef>
              <a:spcAft>
                <a:spcPct val="0"/>
              </a:spcAft>
              <a:defRPr sz="2400" b="1">
                <a:solidFill>
                  <a:schemeClr val="tx1"/>
                </a:solidFill>
                <a:latin typeface="Arial" pitchFamily="34" charset="0"/>
                <a:cs typeface="Arial" pitchFamily="34" charset="0"/>
              </a:defRPr>
            </a:lvl9pPr>
          </a:lstStyle>
          <a:p>
            <a:r>
              <a:rPr lang="en-US" altLang="zh-TW" sz="1400" i="1" dirty="0" err="1"/>
              <a:t>Hepatology</a:t>
            </a:r>
            <a:r>
              <a:rPr lang="en-US" altLang="zh-TW" sz="1400" i="1" dirty="0"/>
              <a:t> 2018;68(1):</a:t>
            </a:r>
            <a:r>
              <a:rPr lang="en-US" altLang="zh-TW" sz="1400" i="1" dirty="0" smtClean="0"/>
              <a:t>22</a:t>
            </a:r>
            <a:r>
              <a:rPr lang="fr-FR" altLang="zh-TW" sz="1400" i="1" dirty="0" smtClean="0"/>
              <a:t>; J </a:t>
            </a:r>
            <a:r>
              <a:rPr lang="fr-FR" altLang="zh-TW" sz="1400" i="1" dirty="0"/>
              <a:t>Infect Dis. 2018 </a:t>
            </a:r>
            <a:r>
              <a:rPr lang="fr-FR" altLang="zh-TW" sz="1400" i="1" dirty="0" smtClean="0"/>
              <a:t>Apr (in press</a:t>
            </a:r>
            <a:r>
              <a:rPr lang="fr-FR" altLang="zh-TW" sz="1400" i="1" dirty="0"/>
              <a:t>); J Infect Dis. </a:t>
            </a:r>
            <a:r>
              <a:rPr lang="fr-FR" altLang="zh-TW" sz="1400" i="1" dirty="0" smtClean="0"/>
              <a:t>2017;215(4</a:t>
            </a:r>
            <a:r>
              <a:rPr lang="fr-FR" altLang="zh-TW" sz="1400" i="1" dirty="0"/>
              <a:t>):606</a:t>
            </a:r>
            <a:endParaRPr kumimoji="1" lang="zh-TW" altLang="en-US" sz="1400" i="1" dirty="0">
              <a:solidFill>
                <a:prstClr val="black"/>
              </a:solidFill>
              <a:ea typeface="微軟正黑體" pitchFamily="34" charset="-120"/>
              <a:cs typeface="Calibri" pitchFamily="34" charset="0"/>
            </a:endParaRPr>
          </a:p>
        </p:txBody>
      </p:sp>
      <p:sp>
        <p:nvSpPr>
          <p:cNvPr id="17" name="內容版面配置區 2"/>
          <p:cNvSpPr>
            <a:spLocks noGrp="1"/>
          </p:cNvSpPr>
          <p:nvPr>
            <p:ph idx="1"/>
          </p:nvPr>
        </p:nvSpPr>
        <p:spPr>
          <a:xfrm>
            <a:off x="238538" y="1124744"/>
            <a:ext cx="8725949" cy="5328591"/>
          </a:xfrm>
        </p:spPr>
        <p:txBody>
          <a:bodyPr>
            <a:noAutofit/>
          </a:bodyPr>
          <a:lstStyle/>
          <a:p>
            <a:r>
              <a:rPr lang="en-US" altLang="zh-TW" sz="2800" b="1" i="1" dirty="0" smtClean="0">
                <a:solidFill>
                  <a:srgbClr val="FF0000"/>
                </a:solidFill>
                <a:latin typeface="+mn-lt"/>
              </a:rPr>
              <a:t>Breakthrough HAV infection after vaccination</a:t>
            </a:r>
          </a:p>
          <a:p>
            <a:pPr lvl="1"/>
            <a:r>
              <a:rPr lang="en-US" altLang="zh-TW" sz="2400" dirty="0" smtClean="0">
                <a:latin typeface="+mn-lt"/>
              </a:rPr>
              <a:t>5 cases out of 1,001 vaccines (0.5%)   </a:t>
            </a:r>
            <a:r>
              <a:rPr lang="en-US" altLang="zh-TW" sz="2000" b="1" i="1" dirty="0" smtClean="0">
                <a:solidFill>
                  <a:srgbClr val="FF0000"/>
                </a:solidFill>
                <a:latin typeface="+mn-lt"/>
              </a:rPr>
              <a:t>vs. </a:t>
            </a:r>
            <a:r>
              <a:rPr lang="en-US" altLang="zh-TW" sz="2400" b="1" i="1" dirty="0" smtClean="0">
                <a:solidFill>
                  <a:srgbClr val="FF0000"/>
                </a:solidFill>
                <a:latin typeface="+mn-lt"/>
              </a:rPr>
              <a:t>11%</a:t>
            </a:r>
            <a:r>
              <a:rPr lang="en-US" altLang="zh-TW" sz="2000" b="1" i="1" dirty="0" smtClean="0">
                <a:solidFill>
                  <a:srgbClr val="FF0000"/>
                </a:solidFill>
                <a:latin typeface="+mn-lt"/>
              </a:rPr>
              <a:t> of 532 non-</a:t>
            </a:r>
            <a:r>
              <a:rPr lang="en-US" altLang="zh-TW" sz="2000" b="1" i="1" dirty="0" err="1" smtClean="0">
                <a:solidFill>
                  <a:srgbClr val="FF0000"/>
                </a:solidFill>
                <a:latin typeface="+mn-lt"/>
              </a:rPr>
              <a:t>vaccinees</a:t>
            </a:r>
            <a:endParaRPr lang="en-US" altLang="zh-TW" sz="2800" b="1" i="1" dirty="0" smtClean="0">
              <a:solidFill>
                <a:srgbClr val="FF0000"/>
              </a:solidFill>
              <a:latin typeface="+mn-lt"/>
            </a:endParaRPr>
          </a:p>
          <a:p>
            <a:pPr lvl="1"/>
            <a:r>
              <a:rPr lang="en-US" altLang="zh-TW" sz="2400" dirty="0" smtClean="0">
                <a:latin typeface="+mn-lt"/>
              </a:rPr>
              <a:t>All received one dose only</a:t>
            </a:r>
          </a:p>
          <a:p>
            <a:pPr lvl="1"/>
            <a:r>
              <a:rPr lang="en-US" altLang="zh-TW" sz="2400" dirty="0">
                <a:latin typeface="+mn-lt"/>
              </a:rPr>
              <a:t>I</a:t>
            </a:r>
            <a:r>
              <a:rPr lang="en-US" altLang="zh-TW" sz="2400" dirty="0" smtClean="0">
                <a:latin typeface="+mn-lt"/>
              </a:rPr>
              <a:t>llness onset</a:t>
            </a:r>
            <a:r>
              <a:rPr lang="en-US" altLang="zh-TW" sz="2400" dirty="0">
                <a:latin typeface="+mn-lt"/>
              </a:rPr>
              <a:t> </a:t>
            </a:r>
            <a:r>
              <a:rPr lang="en-US" altLang="zh-TW" sz="2400" dirty="0" smtClean="0">
                <a:latin typeface="+mn-lt"/>
              </a:rPr>
              <a:t>ranged from 1 to 6 month after vaccination</a:t>
            </a:r>
          </a:p>
          <a:p>
            <a:pPr marL="560387" lvl="1" indent="0">
              <a:buNone/>
            </a:pPr>
            <a:endParaRPr lang="en-US" altLang="zh-TW" sz="800" dirty="0" smtClean="0">
              <a:latin typeface="+mn-lt"/>
            </a:endParaRPr>
          </a:p>
          <a:p>
            <a:r>
              <a:rPr lang="en-US" altLang="zh-TW" sz="2800" b="1" i="1" dirty="0" smtClean="0">
                <a:solidFill>
                  <a:srgbClr val="FF0000"/>
                </a:solidFill>
                <a:latin typeface="+mn-lt"/>
              </a:rPr>
              <a:t>Vaccine interchangeability</a:t>
            </a:r>
          </a:p>
          <a:p>
            <a:pPr lvl="1"/>
            <a:r>
              <a:rPr lang="en-US" altLang="zh-TW" sz="2400" dirty="0" smtClean="0">
                <a:latin typeface="+mn-lt"/>
              </a:rPr>
              <a:t>HAVRIX</a:t>
            </a:r>
            <a:r>
              <a:rPr lang="en-US" altLang="zh-TW" sz="2400" dirty="0">
                <a:latin typeface="+mn-lt"/>
              </a:rPr>
              <a:t>®-VAQTA® </a:t>
            </a:r>
            <a:r>
              <a:rPr lang="en-US" altLang="zh-TW" sz="2400" dirty="0" smtClean="0">
                <a:latin typeface="+mn-lt"/>
              </a:rPr>
              <a:t>vs. </a:t>
            </a:r>
            <a:r>
              <a:rPr lang="en-US" altLang="zh-TW" sz="2400" dirty="0">
                <a:latin typeface="+mn-lt"/>
              </a:rPr>
              <a:t>VAQTA®-VAQTA</a:t>
            </a:r>
            <a:r>
              <a:rPr lang="en-US" altLang="zh-TW" sz="2400" dirty="0" smtClean="0">
                <a:latin typeface="+mn-lt"/>
              </a:rPr>
              <a:t>® similar </a:t>
            </a:r>
            <a:r>
              <a:rPr lang="en-US" altLang="zh-TW" sz="2400" dirty="0">
                <a:latin typeface="+mn-lt"/>
              </a:rPr>
              <a:t>seroconversion rates at weeks 28-36 (</a:t>
            </a:r>
            <a:r>
              <a:rPr lang="en-US" altLang="zh-TW" sz="2400" dirty="0" smtClean="0">
                <a:latin typeface="+mn-lt"/>
              </a:rPr>
              <a:t>82% </a:t>
            </a:r>
            <a:r>
              <a:rPr lang="en-US" altLang="zh-TW" sz="2400" dirty="0">
                <a:latin typeface="+mn-lt"/>
              </a:rPr>
              <a:t>vs </a:t>
            </a:r>
            <a:r>
              <a:rPr lang="en-US" altLang="zh-TW" sz="2400" dirty="0" smtClean="0">
                <a:latin typeface="+mn-lt"/>
              </a:rPr>
              <a:t>81%) </a:t>
            </a:r>
            <a:r>
              <a:rPr lang="en-US" altLang="zh-TW" sz="2400" dirty="0">
                <a:latin typeface="+mn-lt"/>
              </a:rPr>
              <a:t>and week 48 (</a:t>
            </a:r>
            <a:r>
              <a:rPr lang="en-US" altLang="zh-TW" sz="2400" dirty="0" smtClean="0">
                <a:latin typeface="+mn-lt"/>
              </a:rPr>
              <a:t>95% </a:t>
            </a:r>
            <a:r>
              <a:rPr lang="en-US" altLang="zh-TW" sz="2400" dirty="0">
                <a:latin typeface="+mn-lt"/>
              </a:rPr>
              <a:t>vs </a:t>
            </a:r>
            <a:r>
              <a:rPr lang="en-US" altLang="zh-TW" sz="2400" dirty="0" smtClean="0">
                <a:latin typeface="+mn-lt"/>
              </a:rPr>
              <a:t>94%)</a:t>
            </a:r>
          </a:p>
          <a:p>
            <a:pPr lvl="1"/>
            <a:endParaRPr lang="en-US" altLang="zh-TW" sz="800" dirty="0" smtClean="0">
              <a:latin typeface="+mn-lt"/>
            </a:endParaRPr>
          </a:p>
          <a:p>
            <a:r>
              <a:rPr lang="en-US" altLang="zh-TW" sz="2800" b="1" i="1" dirty="0" smtClean="0">
                <a:solidFill>
                  <a:srgbClr val="FF0000"/>
                </a:solidFill>
                <a:latin typeface="+mn-lt"/>
              </a:rPr>
              <a:t>How long can vaccine protection last?</a:t>
            </a:r>
          </a:p>
          <a:p>
            <a:pPr lvl="1"/>
            <a:r>
              <a:rPr lang="en-US" altLang="zh-TW" sz="2400" dirty="0" smtClean="0">
                <a:latin typeface="+mn-lt"/>
              </a:rPr>
              <a:t>88% </a:t>
            </a:r>
            <a:r>
              <a:rPr lang="en-US" altLang="zh-TW" sz="2400" dirty="0" err="1" smtClean="0">
                <a:latin typeface="+mn-lt"/>
              </a:rPr>
              <a:t>vaccinees</a:t>
            </a:r>
            <a:r>
              <a:rPr lang="en-US" altLang="zh-TW" sz="2400" dirty="0" smtClean="0">
                <a:latin typeface="+mn-lt"/>
              </a:rPr>
              <a:t> still had adequate </a:t>
            </a:r>
            <a:r>
              <a:rPr lang="en-US" altLang="zh-TW" sz="2400" dirty="0" err="1" smtClean="0">
                <a:latin typeface="+mn-lt"/>
              </a:rPr>
              <a:t>seroprotection</a:t>
            </a:r>
            <a:r>
              <a:rPr lang="en-US" altLang="zh-TW" sz="2400" dirty="0" smtClean="0">
                <a:latin typeface="+mn-lt"/>
              </a:rPr>
              <a:t> after 5 years</a:t>
            </a:r>
            <a:endParaRPr lang="en-US" altLang="zh-TW" sz="800" dirty="0" smtClean="0">
              <a:latin typeface="+mn-lt"/>
            </a:endParaRPr>
          </a:p>
        </p:txBody>
      </p:sp>
    </p:spTree>
    <p:extLst>
      <p:ext uri="{BB962C8B-B14F-4D97-AF65-F5344CB8AC3E}">
        <p14:creationId xmlns:p14="http://schemas.microsoft.com/office/powerpoint/2010/main" val="32615603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9D6266-D9C3-4920-9124-5EEE835FE450}" type="slidenum">
              <a:rPr kumimoji="0" lang="zh-TW" altLang="en-US" sz="1200" b="0" i="0" u="none" strike="noStrike" kern="1200" cap="none" spc="0" normalizeH="0" baseline="0" noProof="0" smtClean="0">
                <a:ln>
                  <a:noFill/>
                </a:ln>
                <a:solidFill>
                  <a:prstClr val="black">
                    <a:tint val="75000"/>
                  </a:prstClr>
                </a:solidFill>
                <a:effectLst/>
                <a:uLnTx/>
                <a:uFillTx/>
                <a:latin typeface="Calibri"/>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TW" altLang="en-US" sz="1200" b="0" i="0" u="none" strike="noStrike" kern="1200" cap="none" spc="0" normalizeH="0" baseline="0" noProof="0">
              <a:ln>
                <a:noFill/>
              </a:ln>
              <a:solidFill>
                <a:prstClr val="black">
                  <a:tint val="75000"/>
                </a:prstClr>
              </a:solidFill>
              <a:effectLst/>
              <a:uLnTx/>
              <a:uFillTx/>
              <a:latin typeface="Calibri"/>
              <a:ea typeface="新細明體" panose="02020500000000000000" pitchFamily="18" charset="-120"/>
              <a:cs typeface="+mn-cs"/>
            </a:endParaRPr>
          </a:p>
        </p:txBody>
      </p:sp>
      <p:pic>
        <p:nvPicPr>
          <p:cNvPr id="4098" name="Picture 2" descr="Image result for Hepatitis A MSM"/>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 b="-132"/>
          <a:stretch/>
        </p:blipFill>
        <p:spPr bwMode="auto">
          <a:xfrm>
            <a:off x="261103" y="234502"/>
            <a:ext cx="4373682" cy="6192688"/>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4" descr="Image result for Hepatitis A MSM"/>
          <p:cNvSpPr>
            <a:spLocks noChangeAspect="1" noChangeArrowheads="1"/>
          </p:cNvSpPr>
          <p:nvPr/>
        </p:nvSpPr>
        <p:spPr bwMode="auto">
          <a:xfrm>
            <a:off x="155575" y="-136525"/>
            <a:ext cx="296863" cy="2968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Calibri"/>
              <a:ea typeface="新細明體" panose="02020500000000000000" pitchFamily="18" charset="-120"/>
              <a:cs typeface="+mn-cs"/>
            </a:endParaRPr>
          </a:p>
        </p:txBody>
      </p:sp>
      <p:pic>
        <p:nvPicPr>
          <p:cNvPr id="5" name="Picture 2" descr="C:\Users\loyichun\Desktop\main_banner_5.png"/>
          <p:cNvPicPr>
            <a:picLocks noChangeAspect="1" noChangeArrowheads="1"/>
          </p:cNvPicPr>
          <p:nvPr/>
        </p:nvPicPr>
        <p:blipFill rotWithShape="1">
          <a:blip r:embed="rId3">
            <a:extLst>
              <a:ext uri="{28A0092B-C50C-407E-A947-70E740481C1C}">
                <a14:useLocalDpi xmlns:a14="http://schemas.microsoft.com/office/drawing/2010/main" val="0"/>
              </a:ext>
            </a:extLst>
          </a:blip>
          <a:srcRect r="51714"/>
          <a:stretch/>
        </p:blipFill>
        <p:spPr bwMode="auto">
          <a:xfrm>
            <a:off x="4644008" y="3086844"/>
            <a:ext cx="4499992" cy="336649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loyichun\Desktop\main_banner_5.png"/>
          <p:cNvPicPr>
            <a:picLocks noChangeAspect="1" noChangeArrowheads="1"/>
          </p:cNvPicPr>
          <p:nvPr/>
        </p:nvPicPr>
        <p:blipFill rotWithShape="1">
          <a:blip r:embed="rId3">
            <a:extLst>
              <a:ext uri="{28A0092B-C50C-407E-A947-70E740481C1C}">
                <a14:useLocalDpi xmlns:a14="http://schemas.microsoft.com/office/drawing/2010/main" val="0"/>
              </a:ext>
            </a:extLst>
          </a:blip>
          <a:srcRect l="48286"/>
          <a:stretch/>
        </p:blipFill>
        <p:spPr bwMode="auto">
          <a:xfrm>
            <a:off x="4644008" y="225368"/>
            <a:ext cx="4499992" cy="320363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52438" y="404664"/>
            <a:ext cx="1527274" cy="369332"/>
          </a:xfrm>
          <a:prstGeom prst="rect">
            <a:avLst/>
          </a:prstGeom>
          <a:solidFill>
            <a:srgbClr val="FFFF00"/>
          </a:solidFill>
        </p:spPr>
        <p:txBody>
          <a:bodyPr wrap="square" rtlCol="0">
            <a:spAutoFit/>
          </a:bodyPr>
          <a:lstStyle/>
          <a:p>
            <a:pPr algn="ctr"/>
            <a:r>
              <a:rPr lang="en-US" b="1" dirty="0" smtClean="0"/>
              <a:t>UK</a:t>
            </a:r>
            <a:endParaRPr lang="en-US" b="1" dirty="0"/>
          </a:p>
        </p:txBody>
      </p:sp>
      <p:sp>
        <p:nvSpPr>
          <p:cNvPr id="8" name="TextBox 7"/>
          <p:cNvSpPr txBox="1"/>
          <p:nvPr/>
        </p:nvSpPr>
        <p:spPr>
          <a:xfrm>
            <a:off x="4877641" y="406692"/>
            <a:ext cx="1527274" cy="369332"/>
          </a:xfrm>
          <a:prstGeom prst="rect">
            <a:avLst/>
          </a:prstGeom>
          <a:solidFill>
            <a:srgbClr val="FFFF00"/>
          </a:solidFill>
        </p:spPr>
        <p:txBody>
          <a:bodyPr wrap="square" rtlCol="0">
            <a:spAutoFit/>
          </a:bodyPr>
          <a:lstStyle/>
          <a:p>
            <a:pPr algn="ctr"/>
            <a:r>
              <a:rPr lang="en-US" b="1" dirty="0" smtClean="0"/>
              <a:t>Hong Kong</a:t>
            </a:r>
            <a:endParaRPr lang="en-US" b="1" dirty="0"/>
          </a:p>
        </p:txBody>
      </p:sp>
    </p:spTree>
    <p:extLst>
      <p:ext uri="{BB962C8B-B14F-4D97-AF65-F5344CB8AC3E}">
        <p14:creationId xmlns:p14="http://schemas.microsoft.com/office/powerpoint/2010/main" val="25818008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3969" t="10676" r="15091" b="5683"/>
          <a:stretch/>
        </p:blipFill>
        <p:spPr bwMode="auto">
          <a:xfrm>
            <a:off x="206615" y="980728"/>
            <a:ext cx="8685865" cy="5760640"/>
          </a:xfrm>
          <a:prstGeom prst="rect">
            <a:avLst/>
          </a:prstGeom>
          <a:ln w="9525">
            <a:solidFill>
              <a:schemeClr val="tx1"/>
            </a:solidFill>
            <a:miter lim="800000"/>
            <a:headEnd/>
            <a:tailEnd/>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sp>
        <p:nvSpPr>
          <p:cNvPr id="7" name="矩形 6"/>
          <p:cNvSpPr/>
          <p:nvPr/>
        </p:nvSpPr>
        <p:spPr>
          <a:xfrm>
            <a:off x="251520" y="4869160"/>
            <a:ext cx="8640960" cy="432048"/>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a:ea typeface="新細明體" panose="02020500000000000000" pitchFamily="18" charset="-120"/>
              <a:cs typeface="+mn-cs"/>
            </a:endParaRPr>
          </a:p>
        </p:txBody>
      </p:sp>
      <p:sp>
        <p:nvSpPr>
          <p:cNvPr id="9" name="文字方塊 8"/>
          <p:cNvSpPr txBox="1"/>
          <p:nvPr/>
        </p:nvSpPr>
        <p:spPr>
          <a:xfrm>
            <a:off x="239245" y="260648"/>
            <a:ext cx="8784976"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2800" b="1" i="0" u="none" strike="noStrike" kern="1200" cap="none" spc="0" normalizeH="0" baseline="0" noProof="0" dirty="0" smtClean="0">
                <a:ln>
                  <a:noFill/>
                </a:ln>
                <a:solidFill>
                  <a:prstClr val="black"/>
                </a:solidFill>
                <a:effectLst/>
                <a:uLnTx/>
                <a:uFillTx/>
                <a:latin typeface="Calibri"/>
                <a:ea typeface="新細明體" panose="02020500000000000000" pitchFamily="18" charset="-120"/>
                <a:cs typeface="+mn-cs"/>
              </a:rPr>
              <a:t>Hepatitis A vaccine as EPI in Taiwan after January 1, 2018</a:t>
            </a:r>
            <a:endParaRPr kumimoji="0" lang="zh-TW" altLang="en-US" sz="2800" b="1" i="0" u="none" strike="noStrike" kern="1200" cap="none" spc="0" normalizeH="0" baseline="0" noProof="0" dirty="0">
              <a:ln>
                <a:noFill/>
              </a:ln>
              <a:solidFill>
                <a:prstClr val="black"/>
              </a:solidFill>
              <a:effectLst/>
              <a:uLnTx/>
              <a:uFillTx/>
              <a:latin typeface="Calibri"/>
              <a:ea typeface="新細明體" panose="02020500000000000000" pitchFamily="18" charset="-120"/>
              <a:cs typeface="+mn-cs"/>
            </a:endParaRPr>
          </a:p>
        </p:txBody>
      </p:sp>
    </p:spTree>
    <p:extLst>
      <p:ext uri="{BB962C8B-B14F-4D97-AF65-F5344CB8AC3E}">
        <p14:creationId xmlns:p14="http://schemas.microsoft.com/office/powerpoint/2010/main" val="684287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84041" name="Rectangle 9"/>
          <p:cNvSpPr>
            <a:spLocks noGrp="1" noChangeArrowheads="1"/>
          </p:cNvSpPr>
          <p:nvPr>
            <p:ph type="title"/>
          </p:nvPr>
        </p:nvSpPr>
        <p:spPr>
          <a:xfrm>
            <a:off x="0" y="-1"/>
            <a:ext cx="9144000" cy="1052737"/>
          </a:xfrm>
          <a:solidFill>
            <a:schemeClr val="tx2"/>
          </a:solidFill>
        </p:spPr>
        <p:txBody>
          <a:bodyPr/>
          <a:lstStyle/>
          <a:p>
            <a:pPr algn="ctr"/>
            <a:r>
              <a:rPr lang="en-US" altLang="zh-TW" sz="3200" dirty="0" smtClean="0">
                <a:latin typeface="+mn-lt"/>
              </a:rPr>
              <a:t>Relevant oral / poster abstracts in AIDS 2018 </a:t>
            </a:r>
            <a:endParaRPr lang="en-US" sz="3200" dirty="0">
              <a:latin typeface="+mn-lt"/>
            </a:endParaRPr>
          </a:p>
        </p:txBody>
      </p:sp>
      <p:sp>
        <p:nvSpPr>
          <p:cNvPr id="16" name="Rectangle 9"/>
          <p:cNvSpPr txBox="1">
            <a:spLocks noChangeArrowheads="1"/>
          </p:cNvSpPr>
          <p:nvPr/>
        </p:nvSpPr>
        <p:spPr bwMode="black">
          <a:xfrm>
            <a:off x="0" y="6525344"/>
            <a:ext cx="9144000" cy="411088"/>
          </a:xfrm>
          <a:prstGeom prst="rect">
            <a:avLst/>
          </a:prstGeom>
          <a:solidFill>
            <a:schemeClr val="tx2"/>
          </a:solid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chemeClr val="bg1"/>
                </a:solidFill>
                <a:latin typeface="Arial" pitchFamily="34" charset="0"/>
                <a:ea typeface="ＭＳ Ｐゴシック" charset="0"/>
                <a:cs typeface="Arial" pitchFamily="34" charset="0"/>
              </a:defRPr>
            </a:lvl1pPr>
            <a:lvl2pPr algn="l" rtl="0" eaLnBrk="0" fontAlgn="base" hangingPunct="0">
              <a:spcBef>
                <a:spcPct val="0"/>
              </a:spcBef>
              <a:spcAft>
                <a:spcPct val="0"/>
              </a:spcAft>
              <a:defRPr sz="2400" b="1">
                <a:solidFill>
                  <a:schemeClr val="bg1"/>
                </a:solidFill>
                <a:latin typeface="Arial" pitchFamily="34" charset="0"/>
                <a:ea typeface="ＭＳ Ｐゴシック" charset="0"/>
                <a:cs typeface="ＭＳ Ｐゴシック" charset="0"/>
              </a:defRPr>
            </a:lvl2pPr>
            <a:lvl3pPr algn="l" rtl="0" eaLnBrk="0" fontAlgn="base" hangingPunct="0">
              <a:spcBef>
                <a:spcPct val="0"/>
              </a:spcBef>
              <a:spcAft>
                <a:spcPct val="0"/>
              </a:spcAft>
              <a:defRPr sz="2400" b="1">
                <a:solidFill>
                  <a:schemeClr val="bg1"/>
                </a:solidFill>
                <a:latin typeface="Arial" pitchFamily="34" charset="0"/>
                <a:ea typeface="ＭＳ Ｐゴシック" charset="0"/>
                <a:cs typeface="ＭＳ Ｐゴシック" charset="0"/>
              </a:defRPr>
            </a:lvl3pPr>
            <a:lvl4pPr algn="l" rtl="0" eaLnBrk="0" fontAlgn="base" hangingPunct="0">
              <a:spcBef>
                <a:spcPct val="0"/>
              </a:spcBef>
              <a:spcAft>
                <a:spcPct val="0"/>
              </a:spcAft>
              <a:defRPr sz="2400" b="1">
                <a:solidFill>
                  <a:schemeClr val="bg1"/>
                </a:solidFill>
                <a:latin typeface="Arial" pitchFamily="34" charset="0"/>
                <a:ea typeface="ＭＳ Ｐゴシック" charset="0"/>
                <a:cs typeface="ＭＳ Ｐゴシック" charset="0"/>
              </a:defRPr>
            </a:lvl4pPr>
            <a:lvl5pPr algn="l" rtl="0" eaLnBrk="0" fontAlgn="base" hangingPunct="0">
              <a:spcBef>
                <a:spcPct val="0"/>
              </a:spcBef>
              <a:spcAft>
                <a:spcPct val="0"/>
              </a:spcAft>
              <a:defRPr sz="2400" b="1">
                <a:solidFill>
                  <a:schemeClr val="bg1"/>
                </a:solidFill>
                <a:latin typeface="Arial" pitchFamily="34" charset="0"/>
                <a:ea typeface="ＭＳ Ｐゴシック" charset="0"/>
                <a:cs typeface="ＭＳ Ｐゴシック" charset="0"/>
              </a:defRPr>
            </a:lvl5pPr>
            <a:lvl6pPr marL="457200" algn="l" rtl="0" fontAlgn="base">
              <a:spcBef>
                <a:spcPct val="0"/>
              </a:spcBef>
              <a:spcAft>
                <a:spcPct val="0"/>
              </a:spcAft>
              <a:defRPr sz="2400" b="1">
                <a:solidFill>
                  <a:schemeClr val="tx1"/>
                </a:solidFill>
                <a:latin typeface="Arial" pitchFamily="34" charset="0"/>
                <a:cs typeface="Arial" pitchFamily="34" charset="0"/>
              </a:defRPr>
            </a:lvl6pPr>
            <a:lvl7pPr marL="914400" algn="l" rtl="0" fontAlgn="base">
              <a:spcBef>
                <a:spcPct val="0"/>
              </a:spcBef>
              <a:spcAft>
                <a:spcPct val="0"/>
              </a:spcAft>
              <a:defRPr sz="2400" b="1">
                <a:solidFill>
                  <a:schemeClr val="tx1"/>
                </a:solidFill>
                <a:latin typeface="Arial" pitchFamily="34" charset="0"/>
                <a:cs typeface="Arial" pitchFamily="34" charset="0"/>
              </a:defRPr>
            </a:lvl7pPr>
            <a:lvl8pPr marL="1371600" algn="l" rtl="0" fontAlgn="base">
              <a:spcBef>
                <a:spcPct val="0"/>
              </a:spcBef>
              <a:spcAft>
                <a:spcPct val="0"/>
              </a:spcAft>
              <a:defRPr sz="2400" b="1">
                <a:solidFill>
                  <a:schemeClr val="tx1"/>
                </a:solidFill>
                <a:latin typeface="Arial" pitchFamily="34" charset="0"/>
                <a:cs typeface="Arial" pitchFamily="34" charset="0"/>
              </a:defRPr>
            </a:lvl8pPr>
            <a:lvl9pPr marL="1828800" algn="l" rtl="0" fontAlgn="base">
              <a:spcBef>
                <a:spcPct val="0"/>
              </a:spcBef>
              <a:spcAft>
                <a:spcPct val="0"/>
              </a:spcAft>
              <a:defRPr sz="2400" b="1">
                <a:solidFill>
                  <a:schemeClr val="tx1"/>
                </a:solidFill>
                <a:latin typeface="Arial" pitchFamily="34" charset="0"/>
                <a:cs typeface="Arial" pitchFamily="34" charset="0"/>
              </a:defRPr>
            </a:lvl9pPr>
          </a:lstStyle>
          <a:p>
            <a:pPr algn="ctr"/>
            <a:endParaRPr lang="en-US" sz="2800" dirty="0">
              <a:solidFill>
                <a:srgbClr val="FFFFFF"/>
              </a:solidFill>
            </a:endParaRPr>
          </a:p>
        </p:txBody>
      </p:sp>
      <p:sp>
        <p:nvSpPr>
          <p:cNvPr id="17" name="內容版面配置區 2"/>
          <p:cNvSpPr>
            <a:spLocks noGrp="1"/>
          </p:cNvSpPr>
          <p:nvPr>
            <p:ph idx="1"/>
          </p:nvPr>
        </p:nvSpPr>
        <p:spPr>
          <a:xfrm>
            <a:off x="238539" y="1268761"/>
            <a:ext cx="8706678" cy="4824536"/>
          </a:xfrm>
        </p:spPr>
        <p:txBody>
          <a:bodyPr>
            <a:noAutofit/>
          </a:bodyPr>
          <a:lstStyle/>
          <a:p>
            <a:r>
              <a:rPr lang="en-US" altLang="zh-TW" sz="3600" dirty="0" smtClean="0">
                <a:latin typeface="+mn-lt"/>
              </a:rPr>
              <a:t>HAV vaccine effectiveness among persons with HIV during 2015-17 outbreak in Taiwan </a:t>
            </a:r>
          </a:p>
          <a:p>
            <a:pPr marL="0" indent="0">
              <a:buNone/>
            </a:pPr>
            <a:r>
              <a:rPr lang="en-US" altLang="zh-TW" sz="2800" i="1" dirty="0">
                <a:solidFill>
                  <a:srgbClr val="C00000"/>
                </a:solidFill>
                <a:latin typeface="+mn-lt"/>
              </a:rPr>
              <a:t>	</a:t>
            </a:r>
            <a:r>
              <a:rPr lang="en-US" altLang="zh-TW" sz="2800" i="1" dirty="0" smtClean="0">
                <a:solidFill>
                  <a:srgbClr val="C00000"/>
                </a:solidFill>
                <a:latin typeface="+mn-lt"/>
              </a:rPr>
              <a:t>			</a:t>
            </a:r>
            <a:r>
              <a:rPr lang="en-US" altLang="zh-TW" sz="2800" i="1" dirty="0" smtClean="0">
                <a:latin typeface="+mn-lt"/>
              </a:rPr>
              <a:t>presented by Dr. </a:t>
            </a:r>
            <a:r>
              <a:rPr lang="en-US" altLang="zh-TW" sz="2800" i="1" dirty="0" err="1">
                <a:latin typeface="+mn-lt"/>
              </a:rPr>
              <a:t>Kuan</a:t>
            </a:r>
            <a:r>
              <a:rPr lang="en-US" altLang="zh-TW" sz="2800" i="1" dirty="0">
                <a:latin typeface="+mn-lt"/>
              </a:rPr>
              <a:t>-Yin </a:t>
            </a:r>
            <a:r>
              <a:rPr lang="en-US" altLang="zh-TW" sz="2800" i="1" dirty="0" smtClean="0">
                <a:latin typeface="+mn-lt"/>
              </a:rPr>
              <a:t>Lin </a:t>
            </a:r>
          </a:p>
          <a:p>
            <a:pPr marL="0" indent="0">
              <a:buNone/>
            </a:pPr>
            <a:endParaRPr lang="en-US" altLang="zh-TW" sz="2800" i="1" dirty="0">
              <a:solidFill>
                <a:srgbClr val="C00000"/>
              </a:solidFill>
              <a:latin typeface="+mn-lt"/>
            </a:endParaRPr>
          </a:p>
          <a:p>
            <a:r>
              <a:rPr lang="en-US" altLang="zh-TW" sz="3600" dirty="0" smtClean="0">
                <a:latin typeface="+mn-lt"/>
              </a:rPr>
              <a:t>HAV disease less severe but prolonged course with HIV coinfection</a:t>
            </a:r>
            <a:r>
              <a:rPr lang="en-US" altLang="zh-TW" sz="3600" i="1" dirty="0">
                <a:solidFill>
                  <a:srgbClr val="C00000"/>
                </a:solidFill>
                <a:latin typeface="+mn-lt"/>
              </a:rPr>
              <a:t> </a:t>
            </a:r>
            <a:endParaRPr lang="en-US" altLang="zh-TW" sz="3600" i="1" dirty="0" smtClean="0">
              <a:solidFill>
                <a:srgbClr val="C00000"/>
              </a:solidFill>
              <a:latin typeface="+mn-lt"/>
            </a:endParaRPr>
          </a:p>
          <a:p>
            <a:pPr marL="0" indent="0">
              <a:buNone/>
            </a:pPr>
            <a:r>
              <a:rPr lang="en-US" altLang="zh-TW" sz="2800" i="1" dirty="0" smtClean="0">
                <a:solidFill>
                  <a:srgbClr val="C00000"/>
                </a:solidFill>
                <a:latin typeface="+mn-lt"/>
              </a:rPr>
              <a:t>				</a:t>
            </a:r>
            <a:r>
              <a:rPr lang="en-US" altLang="zh-TW" sz="2800" i="1" dirty="0" smtClean="0">
                <a:latin typeface="+mn-lt"/>
              </a:rPr>
              <a:t>presented </a:t>
            </a:r>
            <a:r>
              <a:rPr lang="en-US" altLang="zh-TW" sz="2800" i="1" dirty="0">
                <a:latin typeface="+mn-lt"/>
              </a:rPr>
              <a:t>by Dr. </a:t>
            </a:r>
            <a:r>
              <a:rPr lang="en-US" altLang="zh-TW" sz="2800" i="1" dirty="0" smtClean="0">
                <a:latin typeface="+mn-lt"/>
              </a:rPr>
              <a:t>Yu-Lin Li </a:t>
            </a:r>
          </a:p>
          <a:p>
            <a:pPr marL="0" indent="0">
              <a:buNone/>
            </a:pPr>
            <a:endParaRPr lang="en-US" altLang="zh-TW" sz="2800" dirty="0" smtClean="0">
              <a:latin typeface="+mn-lt"/>
            </a:endParaRPr>
          </a:p>
          <a:p>
            <a:pPr marL="0" indent="0">
              <a:buNone/>
            </a:pPr>
            <a:r>
              <a:rPr lang="en-US" altLang="zh-TW" sz="2800" dirty="0">
                <a:latin typeface="+mn-lt"/>
              </a:rPr>
              <a:t>o</a:t>
            </a:r>
            <a:r>
              <a:rPr lang="en-US" altLang="zh-TW" sz="2800" dirty="0" smtClean="0">
                <a:latin typeface="+mn-lt"/>
              </a:rPr>
              <a:t>n Thursday </a:t>
            </a:r>
            <a:r>
              <a:rPr lang="en-US" altLang="zh-TW" sz="2800" dirty="0">
                <a:latin typeface="+mn-lt"/>
              </a:rPr>
              <a:t>14:30-16:00 HIV and the liver (oral </a:t>
            </a:r>
            <a:r>
              <a:rPr lang="en-US" altLang="zh-TW" sz="2800" dirty="0" smtClean="0">
                <a:latin typeface="+mn-lt"/>
              </a:rPr>
              <a:t>abstracts)</a:t>
            </a:r>
            <a:endParaRPr lang="en-US" altLang="zh-TW" sz="2800" dirty="0">
              <a:latin typeface="+mn-lt"/>
            </a:endParaRPr>
          </a:p>
          <a:p>
            <a:pPr marL="0" indent="0">
              <a:buNone/>
            </a:pPr>
            <a:endParaRPr lang="en-US" altLang="zh-TW" sz="2800" dirty="0" smtClean="0">
              <a:latin typeface="+mn-lt"/>
            </a:endParaRPr>
          </a:p>
        </p:txBody>
      </p:sp>
    </p:spTree>
    <p:extLst>
      <p:ext uri="{BB962C8B-B14F-4D97-AF65-F5344CB8AC3E}">
        <p14:creationId xmlns:p14="http://schemas.microsoft.com/office/powerpoint/2010/main" val="23425482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84041" name="Rectangle 9"/>
          <p:cNvSpPr>
            <a:spLocks noGrp="1" noChangeArrowheads="1"/>
          </p:cNvSpPr>
          <p:nvPr>
            <p:ph type="title"/>
          </p:nvPr>
        </p:nvSpPr>
        <p:spPr>
          <a:xfrm>
            <a:off x="0" y="-1"/>
            <a:ext cx="9144000" cy="1052737"/>
          </a:xfrm>
          <a:solidFill>
            <a:schemeClr val="tx2"/>
          </a:solidFill>
        </p:spPr>
        <p:txBody>
          <a:bodyPr/>
          <a:lstStyle/>
          <a:p>
            <a:pPr algn="ctr"/>
            <a:r>
              <a:rPr lang="en-US" sz="3200" dirty="0" smtClean="0">
                <a:latin typeface="+mn-lt"/>
              </a:rPr>
              <a:t>Conclusions</a:t>
            </a:r>
            <a:endParaRPr lang="en-US" sz="3200" dirty="0">
              <a:latin typeface="+mn-lt"/>
            </a:endParaRPr>
          </a:p>
        </p:txBody>
      </p:sp>
      <p:sp>
        <p:nvSpPr>
          <p:cNvPr id="16" name="Rectangle 9"/>
          <p:cNvSpPr txBox="1">
            <a:spLocks noChangeArrowheads="1"/>
          </p:cNvSpPr>
          <p:nvPr/>
        </p:nvSpPr>
        <p:spPr bwMode="black">
          <a:xfrm>
            <a:off x="0" y="6525344"/>
            <a:ext cx="9144000" cy="411088"/>
          </a:xfrm>
          <a:prstGeom prst="rect">
            <a:avLst/>
          </a:prstGeom>
          <a:solidFill>
            <a:schemeClr val="tx2"/>
          </a:solid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chemeClr val="bg1"/>
                </a:solidFill>
                <a:latin typeface="Arial" pitchFamily="34" charset="0"/>
                <a:ea typeface="ＭＳ Ｐゴシック" charset="0"/>
                <a:cs typeface="Arial" pitchFamily="34" charset="0"/>
              </a:defRPr>
            </a:lvl1pPr>
            <a:lvl2pPr algn="l" rtl="0" eaLnBrk="0" fontAlgn="base" hangingPunct="0">
              <a:spcBef>
                <a:spcPct val="0"/>
              </a:spcBef>
              <a:spcAft>
                <a:spcPct val="0"/>
              </a:spcAft>
              <a:defRPr sz="2400" b="1">
                <a:solidFill>
                  <a:schemeClr val="bg1"/>
                </a:solidFill>
                <a:latin typeface="Arial" pitchFamily="34" charset="0"/>
                <a:ea typeface="ＭＳ Ｐゴシック" charset="0"/>
                <a:cs typeface="ＭＳ Ｐゴシック" charset="0"/>
              </a:defRPr>
            </a:lvl2pPr>
            <a:lvl3pPr algn="l" rtl="0" eaLnBrk="0" fontAlgn="base" hangingPunct="0">
              <a:spcBef>
                <a:spcPct val="0"/>
              </a:spcBef>
              <a:spcAft>
                <a:spcPct val="0"/>
              </a:spcAft>
              <a:defRPr sz="2400" b="1">
                <a:solidFill>
                  <a:schemeClr val="bg1"/>
                </a:solidFill>
                <a:latin typeface="Arial" pitchFamily="34" charset="0"/>
                <a:ea typeface="ＭＳ Ｐゴシック" charset="0"/>
                <a:cs typeface="ＭＳ Ｐゴシック" charset="0"/>
              </a:defRPr>
            </a:lvl3pPr>
            <a:lvl4pPr algn="l" rtl="0" eaLnBrk="0" fontAlgn="base" hangingPunct="0">
              <a:spcBef>
                <a:spcPct val="0"/>
              </a:spcBef>
              <a:spcAft>
                <a:spcPct val="0"/>
              </a:spcAft>
              <a:defRPr sz="2400" b="1">
                <a:solidFill>
                  <a:schemeClr val="bg1"/>
                </a:solidFill>
                <a:latin typeface="Arial" pitchFamily="34" charset="0"/>
                <a:ea typeface="ＭＳ Ｐゴシック" charset="0"/>
                <a:cs typeface="ＭＳ Ｐゴシック" charset="0"/>
              </a:defRPr>
            </a:lvl4pPr>
            <a:lvl5pPr algn="l" rtl="0" eaLnBrk="0" fontAlgn="base" hangingPunct="0">
              <a:spcBef>
                <a:spcPct val="0"/>
              </a:spcBef>
              <a:spcAft>
                <a:spcPct val="0"/>
              </a:spcAft>
              <a:defRPr sz="2400" b="1">
                <a:solidFill>
                  <a:schemeClr val="bg1"/>
                </a:solidFill>
                <a:latin typeface="Arial" pitchFamily="34" charset="0"/>
                <a:ea typeface="ＭＳ Ｐゴシック" charset="0"/>
                <a:cs typeface="ＭＳ Ｐゴシック" charset="0"/>
              </a:defRPr>
            </a:lvl5pPr>
            <a:lvl6pPr marL="457200" algn="l" rtl="0" fontAlgn="base">
              <a:spcBef>
                <a:spcPct val="0"/>
              </a:spcBef>
              <a:spcAft>
                <a:spcPct val="0"/>
              </a:spcAft>
              <a:defRPr sz="2400" b="1">
                <a:solidFill>
                  <a:schemeClr val="tx1"/>
                </a:solidFill>
                <a:latin typeface="Arial" pitchFamily="34" charset="0"/>
                <a:cs typeface="Arial" pitchFamily="34" charset="0"/>
              </a:defRPr>
            </a:lvl6pPr>
            <a:lvl7pPr marL="914400" algn="l" rtl="0" fontAlgn="base">
              <a:spcBef>
                <a:spcPct val="0"/>
              </a:spcBef>
              <a:spcAft>
                <a:spcPct val="0"/>
              </a:spcAft>
              <a:defRPr sz="2400" b="1">
                <a:solidFill>
                  <a:schemeClr val="tx1"/>
                </a:solidFill>
                <a:latin typeface="Arial" pitchFamily="34" charset="0"/>
                <a:cs typeface="Arial" pitchFamily="34" charset="0"/>
              </a:defRPr>
            </a:lvl7pPr>
            <a:lvl8pPr marL="1371600" algn="l" rtl="0" fontAlgn="base">
              <a:spcBef>
                <a:spcPct val="0"/>
              </a:spcBef>
              <a:spcAft>
                <a:spcPct val="0"/>
              </a:spcAft>
              <a:defRPr sz="2400" b="1">
                <a:solidFill>
                  <a:schemeClr val="tx1"/>
                </a:solidFill>
                <a:latin typeface="Arial" pitchFamily="34" charset="0"/>
                <a:cs typeface="Arial" pitchFamily="34" charset="0"/>
              </a:defRPr>
            </a:lvl8pPr>
            <a:lvl9pPr marL="1828800" algn="l" rtl="0" fontAlgn="base">
              <a:spcBef>
                <a:spcPct val="0"/>
              </a:spcBef>
              <a:spcAft>
                <a:spcPct val="0"/>
              </a:spcAft>
              <a:defRPr sz="2400" b="1">
                <a:solidFill>
                  <a:schemeClr val="tx1"/>
                </a:solidFill>
                <a:latin typeface="Arial" pitchFamily="34" charset="0"/>
                <a:cs typeface="Arial" pitchFamily="34" charset="0"/>
              </a:defRPr>
            </a:lvl9pPr>
          </a:lstStyle>
          <a:p>
            <a:pPr algn="ctr"/>
            <a:endParaRPr lang="en-US" sz="2800" dirty="0">
              <a:solidFill>
                <a:srgbClr val="FFFFFF"/>
              </a:solidFill>
            </a:endParaRPr>
          </a:p>
        </p:txBody>
      </p:sp>
      <p:sp>
        <p:nvSpPr>
          <p:cNvPr id="17" name="內容版面配置區 2"/>
          <p:cNvSpPr>
            <a:spLocks noGrp="1"/>
          </p:cNvSpPr>
          <p:nvPr>
            <p:ph idx="1"/>
          </p:nvPr>
        </p:nvSpPr>
        <p:spPr>
          <a:xfrm>
            <a:off x="238539" y="1268761"/>
            <a:ext cx="8706678" cy="4824536"/>
          </a:xfrm>
        </p:spPr>
        <p:txBody>
          <a:bodyPr>
            <a:noAutofit/>
          </a:bodyPr>
          <a:lstStyle/>
          <a:p>
            <a:r>
              <a:rPr lang="en-US" altLang="zh-TW" sz="2800" dirty="0" smtClean="0">
                <a:latin typeface="+mn-lt"/>
              </a:rPr>
              <a:t>Reemerging HAV outbreaks among MSM highlights the importance and effectiveness of vaccination programs</a:t>
            </a:r>
            <a:endParaRPr lang="en-US" altLang="zh-TW" sz="700" dirty="0" smtClean="0">
              <a:latin typeface="+mn-lt"/>
            </a:endParaRPr>
          </a:p>
          <a:p>
            <a:pPr lvl="1"/>
            <a:r>
              <a:rPr lang="en-US" altLang="zh-TW" sz="2800" dirty="0" smtClean="0">
                <a:latin typeface="+mn-lt"/>
              </a:rPr>
              <a:t>Targeted (towards MSM) vs. universal (childhood)</a:t>
            </a:r>
            <a:endParaRPr lang="en-US" altLang="zh-TW" sz="2800" dirty="0">
              <a:latin typeface="+mn-lt"/>
            </a:endParaRPr>
          </a:p>
          <a:p>
            <a:pPr lvl="1"/>
            <a:endParaRPr lang="en-US" altLang="zh-TW" sz="2400" dirty="0" smtClean="0">
              <a:latin typeface="+mn-lt"/>
            </a:endParaRPr>
          </a:p>
          <a:p>
            <a:r>
              <a:rPr lang="en-US" altLang="zh-TW" sz="2800" dirty="0" smtClean="0">
                <a:latin typeface="+mn-lt"/>
              </a:rPr>
              <a:t>The trigger of the outbreak remained unclear</a:t>
            </a:r>
            <a:endParaRPr lang="en-US" altLang="zh-TW" sz="2800" b="1" u="sng" dirty="0" smtClean="0">
              <a:latin typeface="+mn-lt"/>
            </a:endParaRPr>
          </a:p>
          <a:p>
            <a:pPr lvl="1"/>
            <a:r>
              <a:rPr lang="en-US" altLang="zh-TW" sz="2800" dirty="0" smtClean="0">
                <a:latin typeface="+mn-lt"/>
              </a:rPr>
              <a:t>Why did it occur in 2015-2017?</a:t>
            </a:r>
          </a:p>
          <a:p>
            <a:pPr lvl="1"/>
            <a:r>
              <a:rPr lang="en-US" altLang="zh-TW" sz="2800" dirty="0" smtClean="0">
                <a:latin typeface="+mn-lt"/>
              </a:rPr>
              <a:t>Role of recreational drug use / “</a:t>
            </a:r>
            <a:r>
              <a:rPr lang="en-US" altLang="zh-TW" sz="2800" dirty="0" err="1" smtClean="0">
                <a:latin typeface="+mn-lt"/>
              </a:rPr>
              <a:t>chemsex</a:t>
            </a:r>
            <a:r>
              <a:rPr lang="en-US" altLang="zh-TW" sz="2800" dirty="0" smtClean="0">
                <a:latin typeface="+mn-lt"/>
              </a:rPr>
              <a:t>”?</a:t>
            </a:r>
          </a:p>
          <a:p>
            <a:pPr lvl="1"/>
            <a:r>
              <a:rPr lang="en-US" altLang="zh-TW" sz="2800" dirty="0" smtClean="0">
                <a:latin typeface="+mn-lt"/>
              </a:rPr>
              <a:t>Socio-behavioral factors yet to be determined</a:t>
            </a:r>
          </a:p>
          <a:p>
            <a:pPr lvl="1"/>
            <a:endParaRPr lang="en-US" altLang="zh-TW" sz="2400" dirty="0" smtClean="0">
              <a:latin typeface="+mn-lt"/>
            </a:endParaRPr>
          </a:p>
          <a:p>
            <a:r>
              <a:rPr lang="en-US" altLang="zh-TW" sz="2800" dirty="0" smtClean="0">
                <a:latin typeface="+mn-lt"/>
              </a:rPr>
              <a:t>2-dose vaccines highly effective among persons with HIV</a:t>
            </a:r>
          </a:p>
        </p:txBody>
      </p:sp>
    </p:spTree>
    <p:extLst>
      <p:ext uri="{BB962C8B-B14F-4D97-AF65-F5344CB8AC3E}">
        <p14:creationId xmlns:p14="http://schemas.microsoft.com/office/powerpoint/2010/main" val="13782521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84041" name="Rectangle 9"/>
          <p:cNvSpPr>
            <a:spLocks noGrp="1" noChangeArrowheads="1"/>
          </p:cNvSpPr>
          <p:nvPr>
            <p:ph type="title"/>
          </p:nvPr>
        </p:nvSpPr>
        <p:spPr>
          <a:xfrm>
            <a:off x="0" y="-1"/>
            <a:ext cx="9144000" cy="1052737"/>
          </a:xfrm>
          <a:solidFill>
            <a:schemeClr val="tx2"/>
          </a:solidFill>
        </p:spPr>
        <p:txBody>
          <a:bodyPr/>
          <a:lstStyle/>
          <a:p>
            <a:pPr algn="ctr"/>
            <a:r>
              <a:rPr lang="en-US" altLang="zh-TW" sz="3200" dirty="0" smtClean="0">
                <a:latin typeface="+mn-lt"/>
              </a:rPr>
              <a:t>Hepatitis A -- a vaccine-preventable disease</a:t>
            </a:r>
            <a:endParaRPr lang="en-US" sz="3200" dirty="0">
              <a:latin typeface="+mn-lt"/>
            </a:endParaRPr>
          </a:p>
        </p:txBody>
      </p:sp>
      <p:sp>
        <p:nvSpPr>
          <p:cNvPr id="17" name="內容版面配置區 2"/>
          <p:cNvSpPr>
            <a:spLocks noGrp="1"/>
          </p:cNvSpPr>
          <p:nvPr>
            <p:ph idx="1"/>
          </p:nvPr>
        </p:nvSpPr>
        <p:spPr>
          <a:xfrm>
            <a:off x="107504" y="1268761"/>
            <a:ext cx="9036496" cy="4824536"/>
          </a:xfrm>
        </p:spPr>
        <p:txBody>
          <a:bodyPr>
            <a:noAutofit/>
          </a:bodyPr>
          <a:lstStyle/>
          <a:p>
            <a:r>
              <a:rPr lang="en-US" altLang="zh-TW" sz="2800" dirty="0" smtClean="0">
                <a:latin typeface="+mn-lt"/>
              </a:rPr>
              <a:t> Acute infection caused by HAV</a:t>
            </a:r>
          </a:p>
          <a:p>
            <a:pPr lvl="1"/>
            <a:r>
              <a:rPr lang="en-US" altLang="zh-TW" sz="2600" dirty="0" smtClean="0">
                <a:latin typeface="+mn-lt"/>
              </a:rPr>
              <a:t>Usually self-limited in </a:t>
            </a:r>
            <a:r>
              <a:rPr lang="en-US" altLang="zh-TW" sz="2600" dirty="0">
                <a:latin typeface="+mn-lt"/>
              </a:rPr>
              <a:t>children, more </a:t>
            </a:r>
            <a:r>
              <a:rPr lang="en-US" altLang="zh-TW" sz="2600" dirty="0" smtClean="0">
                <a:latin typeface="+mn-lt"/>
              </a:rPr>
              <a:t>severe </a:t>
            </a:r>
            <a:r>
              <a:rPr lang="en-US" altLang="zh-TW" sz="2600" dirty="0">
                <a:latin typeface="+mn-lt"/>
              </a:rPr>
              <a:t>in </a:t>
            </a:r>
            <a:r>
              <a:rPr lang="en-US" altLang="zh-TW" sz="2600" dirty="0" smtClean="0">
                <a:latin typeface="+mn-lt"/>
              </a:rPr>
              <a:t>adults </a:t>
            </a:r>
          </a:p>
          <a:p>
            <a:pPr lvl="1"/>
            <a:r>
              <a:rPr lang="en-US" altLang="zh-TW" sz="2600" dirty="0" smtClean="0">
                <a:latin typeface="+mn-lt"/>
              </a:rPr>
              <a:t>Case-fatality </a:t>
            </a:r>
            <a:r>
              <a:rPr lang="en-US" altLang="zh-TW" sz="2600" dirty="0">
                <a:latin typeface="+mn-lt"/>
              </a:rPr>
              <a:t>0.1%, higher (2%)</a:t>
            </a:r>
            <a:r>
              <a:rPr lang="zh-TW" altLang="en-US" sz="2600" dirty="0">
                <a:latin typeface="+mn-lt"/>
              </a:rPr>
              <a:t> </a:t>
            </a:r>
            <a:r>
              <a:rPr lang="en-US" altLang="zh-TW" sz="2600" dirty="0" smtClean="0">
                <a:latin typeface="+mn-lt"/>
              </a:rPr>
              <a:t>&gt;50y/immunocompromised</a:t>
            </a:r>
            <a:endParaRPr lang="en-US" altLang="zh-TW" sz="800" dirty="0" smtClean="0">
              <a:latin typeface="+mn-lt"/>
            </a:endParaRPr>
          </a:p>
          <a:p>
            <a:pPr marL="0" indent="0">
              <a:buNone/>
            </a:pPr>
            <a:endParaRPr lang="en-US" altLang="zh-TW" sz="800" dirty="0" smtClean="0">
              <a:latin typeface="+mn-lt"/>
            </a:endParaRPr>
          </a:p>
          <a:p>
            <a:r>
              <a:rPr lang="en-US" altLang="zh-TW" sz="2800" dirty="0" smtClean="0">
                <a:latin typeface="+mn-lt"/>
              </a:rPr>
              <a:t> Transmitted via fecal-oral route </a:t>
            </a:r>
            <a:endParaRPr lang="en-US" altLang="zh-TW" sz="2800" dirty="0">
              <a:latin typeface="+mn-lt"/>
            </a:endParaRPr>
          </a:p>
          <a:p>
            <a:pPr lvl="1"/>
            <a:r>
              <a:rPr lang="en-US" altLang="zh-TW" sz="2600" dirty="0">
                <a:latin typeface="+mn-lt"/>
              </a:rPr>
              <a:t>Foodborne; waterborne</a:t>
            </a:r>
          </a:p>
          <a:p>
            <a:pPr lvl="1"/>
            <a:r>
              <a:rPr lang="en-US" altLang="zh-TW" sz="2600" dirty="0">
                <a:latin typeface="+mn-lt"/>
              </a:rPr>
              <a:t>person-to-person; sexual </a:t>
            </a:r>
            <a:r>
              <a:rPr lang="en-US" altLang="zh-TW" sz="2600" dirty="0" smtClean="0">
                <a:latin typeface="+mn-lt"/>
              </a:rPr>
              <a:t>(oral-anal)</a:t>
            </a:r>
            <a:endParaRPr lang="en-US" altLang="zh-TW" sz="2800" dirty="0" smtClean="0">
              <a:latin typeface="+mn-lt"/>
            </a:endParaRPr>
          </a:p>
          <a:p>
            <a:pPr marL="0" indent="0">
              <a:buNone/>
            </a:pPr>
            <a:endParaRPr lang="en-US" altLang="zh-TW" sz="800" dirty="0" smtClean="0">
              <a:latin typeface="+mn-lt"/>
            </a:endParaRPr>
          </a:p>
          <a:p>
            <a:r>
              <a:rPr lang="en-US" altLang="zh-TW" sz="2800" dirty="0" smtClean="0">
                <a:latin typeface="+mn-lt"/>
              </a:rPr>
              <a:t> No specific treatment available</a:t>
            </a:r>
          </a:p>
          <a:p>
            <a:pPr marL="0" indent="0">
              <a:buNone/>
            </a:pPr>
            <a:endParaRPr lang="en-US" altLang="zh-TW" sz="800" dirty="0" smtClean="0">
              <a:latin typeface="+mn-lt"/>
            </a:endParaRPr>
          </a:p>
          <a:p>
            <a:r>
              <a:rPr lang="en-US" altLang="zh-TW" sz="2800" dirty="0" smtClean="0">
                <a:latin typeface="+mn-lt"/>
              </a:rPr>
              <a:t> Vaccines highly effective</a:t>
            </a:r>
          </a:p>
        </p:txBody>
      </p:sp>
      <p:pic>
        <p:nvPicPr>
          <p:cNvPr id="1026" name="Picture 2" descr="https://www.cdc.gov.tw/uploads/Files/original/dd8ce5d3-1f5f-430d-af69-b9d4ac16e7b7.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737" t="1" r="5253" b="33127"/>
          <a:stretch/>
        </p:blipFill>
        <p:spPr bwMode="auto">
          <a:xfrm>
            <a:off x="6156176" y="3212976"/>
            <a:ext cx="2765030" cy="2739016"/>
          </a:xfrm>
          <a:prstGeom prst="rect">
            <a:avLst/>
          </a:prstGeom>
          <a:ln w="127000" cap="rnd">
            <a:solidFill>
              <a:schemeClr val="accent2">
                <a:lumMod val="20000"/>
                <a:lumOff val="80000"/>
              </a:schemeClr>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Lst>
        </p:spPr>
      </p:pic>
      <p:sp>
        <p:nvSpPr>
          <p:cNvPr id="6" name="Rectangle 9"/>
          <p:cNvSpPr txBox="1">
            <a:spLocks noChangeArrowheads="1"/>
          </p:cNvSpPr>
          <p:nvPr/>
        </p:nvSpPr>
        <p:spPr bwMode="black">
          <a:xfrm>
            <a:off x="0" y="6446912"/>
            <a:ext cx="9144000" cy="411088"/>
          </a:xfrm>
          <a:prstGeom prst="rect">
            <a:avLst/>
          </a:prstGeom>
          <a:solidFill>
            <a:schemeClr val="tx2"/>
          </a:solid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chemeClr val="bg1"/>
                </a:solidFill>
                <a:latin typeface="Arial" pitchFamily="34" charset="0"/>
                <a:ea typeface="ＭＳ Ｐゴシック" charset="0"/>
                <a:cs typeface="Arial" pitchFamily="34" charset="0"/>
              </a:defRPr>
            </a:lvl1pPr>
            <a:lvl2pPr algn="l" rtl="0" eaLnBrk="0" fontAlgn="base" hangingPunct="0">
              <a:spcBef>
                <a:spcPct val="0"/>
              </a:spcBef>
              <a:spcAft>
                <a:spcPct val="0"/>
              </a:spcAft>
              <a:defRPr sz="2400" b="1">
                <a:solidFill>
                  <a:schemeClr val="bg1"/>
                </a:solidFill>
                <a:latin typeface="Arial" pitchFamily="34" charset="0"/>
                <a:ea typeface="ＭＳ Ｐゴシック" charset="0"/>
                <a:cs typeface="ＭＳ Ｐゴシック" charset="0"/>
              </a:defRPr>
            </a:lvl2pPr>
            <a:lvl3pPr algn="l" rtl="0" eaLnBrk="0" fontAlgn="base" hangingPunct="0">
              <a:spcBef>
                <a:spcPct val="0"/>
              </a:spcBef>
              <a:spcAft>
                <a:spcPct val="0"/>
              </a:spcAft>
              <a:defRPr sz="2400" b="1">
                <a:solidFill>
                  <a:schemeClr val="bg1"/>
                </a:solidFill>
                <a:latin typeface="Arial" pitchFamily="34" charset="0"/>
                <a:ea typeface="ＭＳ Ｐゴシック" charset="0"/>
                <a:cs typeface="ＭＳ Ｐゴシック" charset="0"/>
              </a:defRPr>
            </a:lvl3pPr>
            <a:lvl4pPr algn="l" rtl="0" eaLnBrk="0" fontAlgn="base" hangingPunct="0">
              <a:spcBef>
                <a:spcPct val="0"/>
              </a:spcBef>
              <a:spcAft>
                <a:spcPct val="0"/>
              </a:spcAft>
              <a:defRPr sz="2400" b="1">
                <a:solidFill>
                  <a:schemeClr val="bg1"/>
                </a:solidFill>
                <a:latin typeface="Arial" pitchFamily="34" charset="0"/>
                <a:ea typeface="ＭＳ Ｐゴシック" charset="0"/>
                <a:cs typeface="ＭＳ Ｐゴシック" charset="0"/>
              </a:defRPr>
            </a:lvl4pPr>
            <a:lvl5pPr algn="l" rtl="0" eaLnBrk="0" fontAlgn="base" hangingPunct="0">
              <a:spcBef>
                <a:spcPct val="0"/>
              </a:spcBef>
              <a:spcAft>
                <a:spcPct val="0"/>
              </a:spcAft>
              <a:defRPr sz="2400" b="1">
                <a:solidFill>
                  <a:schemeClr val="bg1"/>
                </a:solidFill>
                <a:latin typeface="Arial" pitchFamily="34" charset="0"/>
                <a:ea typeface="ＭＳ Ｐゴシック" charset="0"/>
                <a:cs typeface="ＭＳ Ｐゴシック" charset="0"/>
              </a:defRPr>
            </a:lvl5pPr>
            <a:lvl6pPr marL="457200" algn="l" rtl="0" fontAlgn="base">
              <a:spcBef>
                <a:spcPct val="0"/>
              </a:spcBef>
              <a:spcAft>
                <a:spcPct val="0"/>
              </a:spcAft>
              <a:defRPr sz="2400" b="1">
                <a:solidFill>
                  <a:schemeClr val="tx1"/>
                </a:solidFill>
                <a:latin typeface="Arial" pitchFamily="34" charset="0"/>
                <a:cs typeface="Arial" pitchFamily="34" charset="0"/>
              </a:defRPr>
            </a:lvl6pPr>
            <a:lvl7pPr marL="914400" algn="l" rtl="0" fontAlgn="base">
              <a:spcBef>
                <a:spcPct val="0"/>
              </a:spcBef>
              <a:spcAft>
                <a:spcPct val="0"/>
              </a:spcAft>
              <a:defRPr sz="2400" b="1">
                <a:solidFill>
                  <a:schemeClr val="tx1"/>
                </a:solidFill>
                <a:latin typeface="Arial" pitchFamily="34" charset="0"/>
                <a:cs typeface="Arial" pitchFamily="34" charset="0"/>
              </a:defRPr>
            </a:lvl7pPr>
            <a:lvl8pPr marL="1371600" algn="l" rtl="0" fontAlgn="base">
              <a:spcBef>
                <a:spcPct val="0"/>
              </a:spcBef>
              <a:spcAft>
                <a:spcPct val="0"/>
              </a:spcAft>
              <a:defRPr sz="2400" b="1">
                <a:solidFill>
                  <a:schemeClr val="tx1"/>
                </a:solidFill>
                <a:latin typeface="Arial" pitchFamily="34" charset="0"/>
                <a:cs typeface="Arial" pitchFamily="34" charset="0"/>
              </a:defRPr>
            </a:lvl8pPr>
            <a:lvl9pPr marL="1828800" algn="l" rtl="0" fontAlgn="base">
              <a:spcBef>
                <a:spcPct val="0"/>
              </a:spcBef>
              <a:spcAft>
                <a:spcPct val="0"/>
              </a:spcAft>
              <a:defRPr sz="2400" b="1">
                <a:solidFill>
                  <a:schemeClr val="tx1"/>
                </a:solidFill>
                <a:latin typeface="Arial" pitchFamily="34" charset="0"/>
                <a:cs typeface="Arial" pitchFamily="34" charset="0"/>
              </a:defRPr>
            </a:lvl9pPr>
          </a:lstStyle>
          <a:p>
            <a:r>
              <a:rPr lang="en-US" sz="1400" dirty="0" smtClean="0">
                <a:solidFill>
                  <a:srgbClr val="FFFFFF"/>
                </a:solidFill>
                <a:latin typeface="+mn-lt"/>
              </a:rPr>
              <a:t>Source: ECDC rapid risk assessment: hepatitis A outbreak in MSM third update 28 June 2017</a:t>
            </a:r>
            <a:endParaRPr lang="en-US" sz="1400" dirty="0">
              <a:solidFill>
                <a:srgbClr val="FFFFFF"/>
              </a:solidFill>
              <a:latin typeface="+mn-lt"/>
            </a:endParaRPr>
          </a:p>
        </p:txBody>
      </p:sp>
    </p:spTree>
    <p:extLst>
      <p:ext uri="{BB962C8B-B14F-4D97-AF65-F5344CB8AC3E}">
        <p14:creationId xmlns:p14="http://schemas.microsoft.com/office/powerpoint/2010/main" val="30271477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圖表 3"/>
          <p:cNvGraphicFramePr>
            <a:graphicFrameLocks/>
          </p:cNvGraphicFramePr>
          <p:nvPr>
            <p:extLst/>
          </p:nvPr>
        </p:nvGraphicFramePr>
        <p:xfrm>
          <a:off x="605236" y="980728"/>
          <a:ext cx="8514840" cy="5760640"/>
        </p:xfrm>
        <a:graphic>
          <a:graphicData uri="http://schemas.openxmlformats.org/drawingml/2006/chart">
            <c:chart xmlns:c="http://schemas.openxmlformats.org/drawingml/2006/chart" xmlns:r="http://schemas.openxmlformats.org/officeDocument/2006/relationships" r:id="rId3"/>
          </a:graphicData>
        </a:graphic>
      </p:graphicFrame>
      <p:sp>
        <p:nvSpPr>
          <p:cNvPr id="7" name="文字方塊 6"/>
          <p:cNvSpPr txBox="1"/>
          <p:nvPr/>
        </p:nvSpPr>
        <p:spPr>
          <a:xfrm>
            <a:off x="251520" y="116632"/>
            <a:ext cx="864096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3600" b="1" i="0" u="none" strike="noStrike" kern="1200" cap="none" spc="0" normalizeH="0" baseline="0" noProof="0" dirty="0">
                <a:ln>
                  <a:noFill/>
                </a:ln>
                <a:solidFill>
                  <a:prstClr val="black"/>
                </a:solidFill>
                <a:effectLst/>
                <a:uLnTx/>
                <a:uFillTx/>
                <a:latin typeface="Calibri"/>
                <a:ea typeface="新細明體" panose="02020500000000000000" pitchFamily="18" charset="-120"/>
                <a:cs typeface="+mn-cs"/>
              </a:rPr>
              <a:t>Shigellosis &amp; HAV cases among HIV-infected adults— Taiwan, Jan 2015–Apr 2016</a:t>
            </a:r>
            <a:endParaRPr kumimoji="0" lang="zh-TW" altLang="en-US" sz="3600" b="1" i="0" u="none" strike="noStrike" kern="1200" cap="none" spc="0" normalizeH="0" baseline="0" noProof="0" dirty="0">
              <a:ln>
                <a:noFill/>
              </a:ln>
              <a:solidFill>
                <a:prstClr val="black"/>
              </a:solidFill>
              <a:effectLst/>
              <a:uLnTx/>
              <a:uFillTx/>
              <a:latin typeface="Calibri"/>
              <a:ea typeface="新細明體" panose="02020500000000000000" pitchFamily="18" charset="-120"/>
              <a:cs typeface="+mn-cs"/>
            </a:endParaRPr>
          </a:p>
        </p:txBody>
      </p:sp>
      <p:sp>
        <p:nvSpPr>
          <p:cNvPr id="9" name="文字方塊 8"/>
          <p:cNvSpPr txBox="1"/>
          <p:nvPr/>
        </p:nvSpPr>
        <p:spPr>
          <a:xfrm>
            <a:off x="8100392" y="6192692"/>
            <a:ext cx="86409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800" b="0" i="0" u="none" strike="noStrike" kern="1200" cap="none" spc="0" normalizeH="0" baseline="0" noProof="0" dirty="0">
                <a:ln>
                  <a:noFill/>
                </a:ln>
                <a:solidFill>
                  <a:prstClr val="black"/>
                </a:solidFill>
                <a:effectLst/>
                <a:uLnTx/>
                <a:uFillTx/>
                <a:latin typeface="Calibri"/>
                <a:ea typeface="新細明體" panose="02020500000000000000" pitchFamily="18" charset="-120"/>
                <a:cs typeface="+mn-cs"/>
              </a:rPr>
              <a:t>Illness onset</a:t>
            </a:r>
            <a:endParaRPr kumimoji="0" lang="zh-TW" altLang="en-US" sz="1800" b="0" i="0" u="none" strike="noStrike" kern="1200" cap="none" spc="0" normalizeH="0" baseline="0" noProof="0" dirty="0">
              <a:ln>
                <a:noFill/>
              </a:ln>
              <a:solidFill>
                <a:prstClr val="black"/>
              </a:solidFill>
              <a:effectLst/>
              <a:uLnTx/>
              <a:uFillTx/>
              <a:latin typeface="Calibri"/>
              <a:ea typeface="新細明體" panose="02020500000000000000" pitchFamily="18" charset="-120"/>
              <a:cs typeface="+mn-cs"/>
            </a:endParaRPr>
          </a:p>
        </p:txBody>
      </p:sp>
      <p:sp>
        <p:nvSpPr>
          <p:cNvPr id="10" name="文字方塊 9"/>
          <p:cNvSpPr txBox="1"/>
          <p:nvPr/>
        </p:nvSpPr>
        <p:spPr>
          <a:xfrm>
            <a:off x="9955" y="1117805"/>
            <a:ext cx="751438"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800" b="0" i="0" u="none" strike="noStrike" kern="1200" cap="none" spc="0" normalizeH="0" baseline="0" noProof="0" dirty="0">
                <a:ln>
                  <a:noFill/>
                </a:ln>
                <a:solidFill>
                  <a:prstClr val="black"/>
                </a:solidFill>
                <a:effectLst/>
                <a:uLnTx/>
                <a:uFillTx/>
                <a:latin typeface="Calibri"/>
                <a:ea typeface="新細明體" panose="02020500000000000000" pitchFamily="18" charset="-120"/>
                <a:cs typeface="+mn-cs"/>
              </a:rPr>
              <a:t>No. cases</a:t>
            </a:r>
            <a:endParaRPr kumimoji="0" lang="zh-TW" altLang="en-US" sz="1800" b="0" i="0" u="none" strike="noStrike" kern="1200" cap="none" spc="0" normalizeH="0" baseline="0" noProof="0" dirty="0">
              <a:ln>
                <a:noFill/>
              </a:ln>
              <a:solidFill>
                <a:prstClr val="black"/>
              </a:solidFill>
              <a:effectLst/>
              <a:uLnTx/>
              <a:uFillTx/>
              <a:latin typeface="Calibri"/>
              <a:ea typeface="新細明體" panose="02020500000000000000" pitchFamily="18" charset="-120"/>
              <a:cs typeface="+mn-cs"/>
            </a:endParaRPr>
          </a:p>
        </p:txBody>
      </p:sp>
      <p:sp>
        <p:nvSpPr>
          <p:cNvPr id="2" name="文字方塊 1"/>
          <p:cNvSpPr txBox="1"/>
          <p:nvPr/>
        </p:nvSpPr>
        <p:spPr>
          <a:xfrm>
            <a:off x="1763688" y="3284984"/>
            <a:ext cx="410445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prstClr val="black"/>
                </a:solidFill>
                <a:effectLst/>
                <a:uLnTx/>
                <a:uFillTx/>
                <a:latin typeface="Calibri"/>
                <a:ea typeface="新細明體" panose="02020500000000000000" pitchFamily="18" charset="-120"/>
                <a:cs typeface="+mn-cs"/>
              </a:rPr>
              <a:t>*4 cases with both infections</a:t>
            </a:r>
            <a:endParaRPr kumimoji="0" lang="zh-TW" altLang="en-US" sz="2400" b="0" i="0" u="none" strike="noStrike" kern="1200" cap="none" spc="0" normalizeH="0" baseline="0" noProof="0" dirty="0">
              <a:ln>
                <a:noFill/>
              </a:ln>
              <a:solidFill>
                <a:prstClr val="black"/>
              </a:solidFill>
              <a:effectLst/>
              <a:uLnTx/>
              <a:uFillTx/>
              <a:latin typeface="Calibri"/>
              <a:ea typeface="新細明體" panose="02020500000000000000" pitchFamily="18" charset="-120"/>
              <a:cs typeface="+mn-cs"/>
            </a:endParaRPr>
          </a:p>
        </p:txBody>
      </p:sp>
    </p:spTree>
    <p:extLst>
      <p:ext uri="{BB962C8B-B14F-4D97-AF65-F5344CB8AC3E}">
        <p14:creationId xmlns:p14="http://schemas.microsoft.com/office/powerpoint/2010/main" val="3656985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圖表 4"/>
          <p:cNvGraphicFramePr>
            <a:graphicFrameLocks/>
          </p:cNvGraphicFramePr>
          <p:nvPr>
            <p:extLst/>
          </p:nvPr>
        </p:nvGraphicFramePr>
        <p:xfrm>
          <a:off x="5285050" y="1888605"/>
          <a:ext cx="2743334" cy="269103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圖表 5"/>
          <p:cNvGraphicFramePr>
            <a:graphicFrameLocks/>
          </p:cNvGraphicFramePr>
          <p:nvPr>
            <p:extLst/>
          </p:nvPr>
        </p:nvGraphicFramePr>
        <p:xfrm>
          <a:off x="1115616" y="1900982"/>
          <a:ext cx="4320480" cy="2680146"/>
        </p:xfrm>
        <a:graphic>
          <a:graphicData uri="http://schemas.openxmlformats.org/drawingml/2006/chart">
            <c:chart xmlns:c="http://schemas.openxmlformats.org/drawingml/2006/chart" xmlns:r="http://schemas.openxmlformats.org/officeDocument/2006/relationships" r:id="rId4"/>
          </a:graphicData>
        </a:graphic>
      </p:graphicFrame>
      <p:sp>
        <p:nvSpPr>
          <p:cNvPr id="8" name="文字方塊 7"/>
          <p:cNvSpPr txBox="1"/>
          <p:nvPr/>
        </p:nvSpPr>
        <p:spPr>
          <a:xfrm>
            <a:off x="251520" y="116632"/>
            <a:ext cx="864096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3600" b="1" i="0" u="none" strike="noStrike" kern="1200" cap="none" spc="0" normalizeH="0" baseline="0" noProof="0" dirty="0" smtClean="0">
                <a:ln>
                  <a:noFill/>
                </a:ln>
                <a:solidFill>
                  <a:prstClr val="black"/>
                </a:solidFill>
                <a:effectLst/>
                <a:uLnTx/>
                <a:uFillTx/>
                <a:latin typeface="Calibri"/>
                <a:ea typeface="新細明體" panose="02020500000000000000" pitchFamily="18" charset="-120"/>
                <a:cs typeface="+mn-cs"/>
              </a:rPr>
              <a:t>Shigellosis &amp;</a:t>
            </a:r>
            <a:r>
              <a:rPr kumimoji="0" lang="zh-TW" altLang="en-US" sz="3600" b="1" i="0" u="none" strike="noStrike" kern="1200" cap="none" spc="0" normalizeH="0" baseline="0" noProof="0" dirty="0" smtClean="0">
                <a:ln>
                  <a:noFill/>
                </a:ln>
                <a:solidFill>
                  <a:prstClr val="black"/>
                </a:solidFill>
                <a:effectLst/>
                <a:uLnTx/>
                <a:uFillTx/>
                <a:latin typeface="Calibri"/>
                <a:ea typeface="新細明體" panose="02020500000000000000" pitchFamily="18" charset="-120"/>
                <a:cs typeface="+mn-cs"/>
              </a:rPr>
              <a:t> </a:t>
            </a:r>
            <a:r>
              <a:rPr kumimoji="0" lang="en-US" altLang="zh-TW" sz="3600" b="1" i="0" u="none" strike="noStrike" kern="1200" cap="none" spc="0" normalizeH="0" baseline="0" noProof="0" dirty="0" smtClean="0">
                <a:ln>
                  <a:noFill/>
                </a:ln>
                <a:solidFill>
                  <a:prstClr val="black"/>
                </a:solidFill>
                <a:effectLst/>
                <a:uLnTx/>
                <a:uFillTx/>
                <a:latin typeface="Calibri"/>
                <a:ea typeface="新細明體" panose="02020500000000000000" pitchFamily="18" charset="-120"/>
                <a:cs typeface="+mn-cs"/>
              </a:rPr>
              <a:t>HAV</a:t>
            </a:r>
            <a:r>
              <a:rPr kumimoji="0" lang="zh-TW" altLang="en-US" sz="3600" b="1" i="0" u="none" strike="noStrike" kern="1200" cap="none" spc="0" normalizeH="0" baseline="0" noProof="0" dirty="0" smtClean="0">
                <a:ln>
                  <a:noFill/>
                </a:ln>
                <a:solidFill>
                  <a:prstClr val="black"/>
                </a:solidFill>
                <a:effectLst/>
                <a:uLnTx/>
                <a:uFillTx/>
                <a:latin typeface="Calibri"/>
                <a:ea typeface="新細明體" panose="02020500000000000000" pitchFamily="18" charset="-120"/>
                <a:cs typeface="+mn-cs"/>
              </a:rPr>
              <a:t> </a:t>
            </a:r>
            <a:r>
              <a:rPr kumimoji="0" lang="en-US" altLang="zh-TW" sz="3600" b="1" i="0" u="none" strike="noStrike" kern="1200" cap="none" spc="0" normalizeH="0" baseline="0" noProof="0" dirty="0" smtClean="0">
                <a:ln>
                  <a:noFill/>
                </a:ln>
                <a:solidFill>
                  <a:prstClr val="black"/>
                </a:solidFill>
                <a:effectLst/>
                <a:uLnTx/>
                <a:uFillTx/>
                <a:latin typeface="Calibri"/>
                <a:ea typeface="新細明體" panose="02020500000000000000" pitchFamily="18" charset="-120"/>
                <a:cs typeface="+mn-cs"/>
              </a:rPr>
              <a:t>cases </a:t>
            </a:r>
            <a:r>
              <a:rPr kumimoji="0" lang="en-US" altLang="zh-TW" sz="3600" b="1" i="0" u="none" strike="noStrike" kern="1200" cap="none" spc="0" normalizeH="0" baseline="0" noProof="0" dirty="0">
                <a:ln>
                  <a:noFill/>
                </a:ln>
                <a:solidFill>
                  <a:prstClr val="black"/>
                </a:solidFill>
                <a:effectLst/>
                <a:uLnTx/>
                <a:uFillTx/>
                <a:latin typeface="Calibri"/>
                <a:ea typeface="新細明體" panose="02020500000000000000" pitchFamily="18" charset="-120"/>
                <a:cs typeface="+mn-cs"/>
              </a:rPr>
              <a:t>among HIV-infected adults— Taiwan, Jan 2015–Apr 2016</a:t>
            </a:r>
            <a:endParaRPr kumimoji="0" lang="zh-TW" altLang="en-US" sz="3600" b="1" i="0" u="none" strike="noStrike" kern="1200" cap="none" spc="0" normalizeH="0" baseline="0" noProof="0" dirty="0">
              <a:ln>
                <a:noFill/>
              </a:ln>
              <a:solidFill>
                <a:prstClr val="black"/>
              </a:solidFill>
              <a:effectLst/>
              <a:uLnTx/>
              <a:uFillTx/>
              <a:latin typeface="Calibri"/>
              <a:ea typeface="新細明體" panose="02020500000000000000" pitchFamily="18" charset="-120"/>
              <a:cs typeface="+mn-cs"/>
            </a:endParaRPr>
          </a:p>
        </p:txBody>
      </p:sp>
      <p:sp>
        <p:nvSpPr>
          <p:cNvPr id="2" name="文字方塊 1"/>
          <p:cNvSpPr txBox="1"/>
          <p:nvPr/>
        </p:nvSpPr>
        <p:spPr>
          <a:xfrm>
            <a:off x="755576" y="1484784"/>
            <a:ext cx="3384376" cy="646331"/>
          </a:xfrm>
          <a:prstGeom prst="rect">
            <a:avLst/>
          </a:prstGeom>
          <a:solidFill>
            <a:srgbClr val="C0000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3600" b="1" i="0" u="none" strike="noStrike" kern="1200" cap="none" spc="0" normalizeH="0" baseline="0" noProof="0" dirty="0">
                <a:ln>
                  <a:noFill/>
                </a:ln>
                <a:solidFill>
                  <a:prstClr val="white"/>
                </a:solidFill>
                <a:effectLst/>
                <a:uLnTx/>
                <a:uFillTx/>
                <a:latin typeface="Calibri"/>
                <a:ea typeface="新細明體" panose="02020500000000000000" pitchFamily="18" charset="-120"/>
                <a:cs typeface="+mn-cs"/>
              </a:rPr>
              <a:t>Shigellosis</a:t>
            </a:r>
            <a:endParaRPr kumimoji="0" lang="zh-TW" altLang="en-US" sz="3600" b="1" i="0" u="none" strike="noStrike" kern="1200" cap="none" spc="0" normalizeH="0" baseline="0" noProof="0" dirty="0">
              <a:ln>
                <a:noFill/>
              </a:ln>
              <a:solidFill>
                <a:prstClr val="white"/>
              </a:solidFill>
              <a:effectLst/>
              <a:uLnTx/>
              <a:uFillTx/>
              <a:latin typeface="Calibri"/>
              <a:ea typeface="新細明體" panose="02020500000000000000" pitchFamily="18" charset="-120"/>
              <a:cs typeface="+mn-cs"/>
            </a:endParaRPr>
          </a:p>
        </p:txBody>
      </p:sp>
      <p:sp>
        <p:nvSpPr>
          <p:cNvPr id="11" name="文字方塊 10"/>
          <p:cNvSpPr txBox="1"/>
          <p:nvPr/>
        </p:nvSpPr>
        <p:spPr>
          <a:xfrm>
            <a:off x="4926462" y="1484784"/>
            <a:ext cx="3384376" cy="646331"/>
          </a:xfrm>
          <a:prstGeom prst="rect">
            <a:avLst/>
          </a:prstGeom>
          <a:solidFill>
            <a:srgbClr val="0070C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3600" b="1" i="0" u="none" strike="noStrike" kern="1200" cap="none" spc="0" normalizeH="0" baseline="0" noProof="0" dirty="0">
                <a:ln>
                  <a:noFill/>
                </a:ln>
                <a:solidFill>
                  <a:prstClr val="white"/>
                </a:solidFill>
                <a:effectLst/>
                <a:uLnTx/>
                <a:uFillTx/>
                <a:latin typeface="Calibri"/>
                <a:ea typeface="新細明體" panose="02020500000000000000" pitchFamily="18" charset="-120"/>
                <a:cs typeface="+mn-cs"/>
              </a:rPr>
              <a:t>HAV</a:t>
            </a:r>
            <a:endParaRPr kumimoji="0" lang="zh-TW" altLang="en-US" sz="3600" b="1" i="0" u="none" strike="noStrike" kern="1200" cap="none" spc="0" normalizeH="0" baseline="0" noProof="0" dirty="0">
              <a:ln>
                <a:noFill/>
              </a:ln>
              <a:solidFill>
                <a:prstClr val="white"/>
              </a:solidFill>
              <a:effectLst/>
              <a:uLnTx/>
              <a:uFillTx/>
              <a:latin typeface="Calibri"/>
              <a:ea typeface="新細明體" panose="02020500000000000000" pitchFamily="18" charset="-120"/>
              <a:cs typeface="+mn-cs"/>
            </a:endParaRPr>
          </a:p>
        </p:txBody>
      </p:sp>
      <p:graphicFrame>
        <p:nvGraphicFramePr>
          <p:cNvPr id="7" name="圖表 6"/>
          <p:cNvGraphicFramePr>
            <a:graphicFrameLocks/>
          </p:cNvGraphicFramePr>
          <p:nvPr>
            <p:extLst/>
          </p:nvPr>
        </p:nvGraphicFramePr>
        <p:xfrm>
          <a:off x="-1260648" y="2924944"/>
          <a:ext cx="4608512" cy="281520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 name="圖表 9"/>
          <p:cNvGraphicFramePr>
            <a:graphicFrameLocks/>
          </p:cNvGraphicFramePr>
          <p:nvPr>
            <p:extLst/>
          </p:nvPr>
        </p:nvGraphicFramePr>
        <p:xfrm>
          <a:off x="1187624" y="4108759"/>
          <a:ext cx="4572000" cy="27432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2" name="圖表 11"/>
          <p:cNvGraphicFramePr>
            <a:graphicFrameLocks/>
          </p:cNvGraphicFramePr>
          <p:nvPr>
            <p:extLst/>
          </p:nvPr>
        </p:nvGraphicFramePr>
        <p:xfrm>
          <a:off x="5868144" y="2996952"/>
          <a:ext cx="4608512" cy="2815208"/>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3" name="圖表 12"/>
          <p:cNvGraphicFramePr>
            <a:graphicFrameLocks/>
          </p:cNvGraphicFramePr>
          <p:nvPr>
            <p:extLst/>
          </p:nvPr>
        </p:nvGraphicFramePr>
        <p:xfrm>
          <a:off x="4957878" y="4114800"/>
          <a:ext cx="2838450" cy="2743200"/>
        </p:xfrm>
        <a:graphic>
          <a:graphicData uri="http://schemas.openxmlformats.org/drawingml/2006/chart">
            <c:chart xmlns:c="http://schemas.openxmlformats.org/drawingml/2006/chart" xmlns:r="http://schemas.openxmlformats.org/officeDocument/2006/relationships" r:id="rId8"/>
          </a:graphicData>
        </a:graphic>
      </p:graphicFrame>
      <p:sp>
        <p:nvSpPr>
          <p:cNvPr id="3" name="文字方塊 2"/>
          <p:cNvSpPr txBox="1"/>
          <p:nvPr/>
        </p:nvSpPr>
        <p:spPr>
          <a:xfrm>
            <a:off x="3707904" y="4437112"/>
            <a:ext cx="208823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2800" b="1" i="0" u="sng" strike="noStrike" kern="1200" cap="none" spc="0" normalizeH="0" baseline="0" noProof="0" dirty="0">
                <a:ln>
                  <a:noFill/>
                </a:ln>
                <a:solidFill>
                  <a:prstClr val="black"/>
                </a:solidFill>
                <a:effectLst/>
                <a:uLnTx/>
                <a:uFillTx/>
                <a:latin typeface="Calibri"/>
                <a:ea typeface="新細明體" panose="02020500000000000000" pitchFamily="18" charset="-120"/>
                <a:cs typeface="+mn-cs"/>
              </a:rPr>
              <a:t>Age</a:t>
            </a:r>
            <a:endParaRPr kumimoji="0" lang="zh-TW" altLang="en-US" sz="2800" b="1" i="0" u="sng" strike="noStrike" kern="1200" cap="none" spc="0" normalizeH="0" baseline="0" noProof="0" dirty="0">
              <a:ln>
                <a:noFill/>
              </a:ln>
              <a:solidFill>
                <a:prstClr val="black"/>
              </a:solidFill>
              <a:effectLst/>
              <a:uLnTx/>
              <a:uFillTx/>
              <a:latin typeface="Calibri"/>
              <a:ea typeface="新細明體" panose="02020500000000000000" pitchFamily="18" charset="-120"/>
              <a:cs typeface="+mn-cs"/>
            </a:endParaRPr>
          </a:p>
        </p:txBody>
      </p:sp>
      <p:sp>
        <p:nvSpPr>
          <p:cNvPr id="4" name="文字方塊 3"/>
          <p:cNvSpPr txBox="1"/>
          <p:nvPr/>
        </p:nvSpPr>
        <p:spPr>
          <a:xfrm>
            <a:off x="107504" y="5733256"/>
            <a:ext cx="1872208"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2800" b="1" i="0" u="none" strike="noStrike" kern="1200" cap="none" spc="0" normalizeH="0" baseline="0" noProof="0" dirty="0">
                <a:ln>
                  <a:noFill/>
                </a:ln>
                <a:solidFill>
                  <a:prstClr val="black"/>
                </a:solidFill>
                <a:effectLst/>
                <a:uLnTx/>
                <a:uFillTx/>
                <a:latin typeface="Calibri"/>
                <a:ea typeface="新細明體" panose="02020500000000000000" pitchFamily="18" charset="-120"/>
                <a:cs typeface="+mn-cs"/>
              </a:rPr>
              <a:t>MSM=98%</a:t>
            </a:r>
            <a:endParaRPr kumimoji="0" lang="zh-TW" altLang="en-US" sz="2800" b="1" i="0" u="none" strike="noStrike" kern="1200" cap="none" spc="0" normalizeH="0" baseline="0" noProof="0" dirty="0">
              <a:ln>
                <a:noFill/>
              </a:ln>
              <a:solidFill>
                <a:prstClr val="black"/>
              </a:solidFill>
              <a:effectLst/>
              <a:uLnTx/>
              <a:uFillTx/>
              <a:latin typeface="Calibri"/>
              <a:ea typeface="新細明體" panose="02020500000000000000" pitchFamily="18" charset="-120"/>
              <a:cs typeface="+mn-cs"/>
            </a:endParaRPr>
          </a:p>
        </p:txBody>
      </p:sp>
      <p:sp>
        <p:nvSpPr>
          <p:cNvPr id="14" name="文字方塊 13"/>
          <p:cNvSpPr txBox="1"/>
          <p:nvPr/>
        </p:nvSpPr>
        <p:spPr>
          <a:xfrm>
            <a:off x="7236296" y="5741332"/>
            <a:ext cx="1907704"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2800" b="1" i="0" u="none" strike="noStrike" kern="1200" cap="none" spc="0" normalizeH="0" baseline="0" noProof="0" dirty="0">
                <a:ln>
                  <a:noFill/>
                </a:ln>
                <a:solidFill>
                  <a:prstClr val="black"/>
                </a:solidFill>
                <a:effectLst/>
                <a:uLnTx/>
                <a:uFillTx/>
                <a:latin typeface="Calibri"/>
                <a:ea typeface="新細明體" panose="02020500000000000000" pitchFamily="18" charset="-120"/>
                <a:cs typeface="+mn-cs"/>
              </a:rPr>
              <a:t>MSM=99%</a:t>
            </a:r>
            <a:endParaRPr kumimoji="0" lang="zh-TW" altLang="en-US" sz="2800" b="1" i="0" u="none" strike="noStrike" kern="1200" cap="none" spc="0" normalizeH="0" baseline="0" noProof="0" dirty="0">
              <a:ln>
                <a:noFill/>
              </a:ln>
              <a:solidFill>
                <a:prstClr val="black"/>
              </a:solidFill>
              <a:effectLst/>
              <a:uLnTx/>
              <a:uFillTx/>
              <a:latin typeface="Calibri"/>
              <a:ea typeface="新細明體" panose="02020500000000000000" pitchFamily="18" charset="-120"/>
              <a:cs typeface="+mn-cs"/>
            </a:endParaRPr>
          </a:p>
        </p:txBody>
      </p:sp>
    </p:spTree>
    <p:extLst>
      <p:ext uri="{BB962C8B-B14F-4D97-AF65-F5344CB8AC3E}">
        <p14:creationId xmlns:p14="http://schemas.microsoft.com/office/powerpoint/2010/main" val="16318960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23528" y="0"/>
            <a:ext cx="8369987" cy="1143000"/>
          </a:xfrm>
        </p:spPr>
        <p:txBody>
          <a:bodyPr>
            <a:noAutofit/>
          </a:bodyPr>
          <a:lstStyle/>
          <a:p>
            <a:r>
              <a:rPr lang="en-US" altLang="zh-TW" sz="3200" dirty="0" smtClean="0"/>
              <a:t>HIV</a:t>
            </a:r>
            <a:r>
              <a:rPr lang="zh-TW" altLang="en-US" sz="3200" dirty="0" smtClean="0"/>
              <a:t> </a:t>
            </a:r>
            <a:r>
              <a:rPr lang="en-US" altLang="zh-TW" sz="3200" dirty="0" smtClean="0"/>
              <a:t>+</a:t>
            </a:r>
            <a:r>
              <a:rPr lang="zh-TW" altLang="en-US" sz="3200" dirty="0" smtClean="0"/>
              <a:t> </a:t>
            </a:r>
            <a:r>
              <a:rPr lang="en-US" altLang="zh-TW" sz="3200" dirty="0" smtClean="0"/>
              <a:t>shigellosis:</a:t>
            </a:r>
            <a:r>
              <a:rPr lang="zh-TW" altLang="en-US" sz="3200" dirty="0" smtClean="0"/>
              <a:t> </a:t>
            </a:r>
            <a:r>
              <a:rPr lang="en-US" altLang="zh-TW" sz="3200" dirty="0"/>
              <a:t>c</a:t>
            </a:r>
            <a:r>
              <a:rPr lang="en-US" altLang="zh-TW" sz="3200" dirty="0" smtClean="0"/>
              <a:t>ase-control</a:t>
            </a:r>
            <a:r>
              <a:rPr lang="zh-TW" altLang="en-US" sz="3200" dirty="0" smtClean="0"/>
              <a:t> </a:t>
            </a:r>
            <a:r>
              <a:rPr lang="en-US" altLang="zh-TW" sz="3200" dirty="0" smtClean="0"/>
              <a:t>study</a:t>
            </a:r>
            <a:endParaRPr lang="zh-TW" altLang="en-US" sz="3200" dirty="0"/>
          </a:p>
        </p:txBody>
      </p:sp>
      <p:sp>
        <p:nvSpPr>
          <p:cNvPr id="4" name="投影片編號版面配置區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DA0BB7-265A-403C-9275-D587AB510EDC}" type="slidenum">
              <a:rPr kumimoji="0" lang="zh-TW" altLang="en-US" sz="1200" b="0" i="0" u="none" strike="noStrike" kern="1200" cap="none" spc="0" normalizeH="0" baseline="0" noProof="0" smtClean="0">
                <a:ln>
                  <a:noFill/>
                </a:ln>
                <a:solidFill>
                  <a:prstClr val="black">
                    <a:tint val="75000"/>
                  </a:prstClr>
                </a:solidFill>
                <a:effectLst/>
                <a:uLnTx/>
                <a:uFillTx/>
                <a:latin typeface="Calibri"/>
                <a:ea typeface="微軟正黑體"/>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zh-TW" altLang="en-US" sz="1200" b="0" i="0" u="none" strike="noStrike" kern="1200" cap="none" spc="0" normalizeH="0" baseline="0" noProof="0">
              <a:ln>
                <a:noFill/>
              </a:ln>
              <a:solidFill>
                <a:prstClr val="black">
                  <a:tint val="75000"/>
                </a:prstClr>
              </a:solidFill>
              <a:effectLst/>
              <a:uLnTx/>
              <a:uFillTx/>
              <a:latin typeface="Calibri"/>
              <a:ea typeface="微軟正黑體"/>
              <a:cs typeface="+mn-cs"/>
            </a:endParaRPr>
          </a:p>
        </p:txBody>
      </p:sp>
      <p:graphicFrame>
        <p:nvGraphicFramePr>
          <p:cNvPr id="7" name="表格 6"/>
          <p:cNvGraphicFramePr>
            <a:graphicFrameLocks noGrp="1"/>
          </p:cNvGraphicFramePr>
          <p:nvPr>
            <p:extLst>
              <p:ext uri="{D42A27DB-BD31-4B8C-83A1-F6EECF244321}">
                <p14:modId xmlns:p14="http://schemas.microsoft.com/office/powerpoint/2010/main" val="360141556"/>
              </p:ext>
            </p:extLst>
          </p:nvPr>
        </p:nvGraphicFramePr>
        <p:xfrm>
          <a:off x="395533" y="1700809"/>
          <a:ext cx="8496946" cy="3653198"/>
        </p:xfrm>
        <a:graphic>
          <a:graphicData uri="http://schemas.openxmlformats.org/drawingml/2006/table">
            <a:tbl>
              <a:tblPr firstRow="1" firstCol="1" bandRow="1">
                <a:tableStyleId>{7E9639D4-E3E2-4D34-9284-5A2195B3D0D7}</a:tableStyleId>
              </a:tblPr>
              <a:tblGrid>
                <a:gridCol w="2880323">
                  <a:extLst>
                    <a:ext uri="{9D8B030D-6E8A-4147-A177-3AD203B41FA5}">
                      <a16:colId xmlns:a16="http://schemas.microsoft.com/office/drawing/2014/main" xmlns="" val="20000"/>
                    </a:ext>
                  </a:extLst>
                </a:gridCol>
                <a:gridCol w="1728192">
                  <a:extLst>
                    <a:ext uri="{9D8B030D-6E8A-4147-A177-3AD203B41FA5}">
                      <a16:colId xmlns:a16="http://schemas.microsoft.com/office/drawing/2014/main" xmlns="" val="20001"/>
                    </a:ext>
                  </a:extLst>
                </a:gridCol>
                <a:gridCol w="1512168">
                  <a:extLst>
                    <a:ext uri="{9D8B030D-6E8A-4147-A177-3AD203B41FA5}">
                      <a16:colId xmlns:a16="http://schemas.microsoft.com/office/drawing/2014/main" xmlns="" val="20002"/>
                    </a:ext>
                  </a:extLst>
                </a:gridCol>
                <a:gridCol w="2376263">
                  <a:extLst>
                    <a:ext uri="{9D8B030D-6E8A-4147-A177-3AD203B41FA5}">
                      <a16:colId xmlns:a16="http://schemas.microsoft.com/office/drawing/2014/main" xmlns="" val="20003"/>
                    </a:ext>
                  </a:extLst>
                </a:gridCol>
              </a:tblGrid>
              <a:tr h="983225">
                <a:tc>
                  <a:txBody>
                    <a:bodyPr/>
                    <a:lstStyle/>
                    <a:p>
                      <a:pPr algn="ctr">
                        <a:lnSpc>
                          <a:spcPct val="150000"/>
                        </a:lnSpc>
                        <a:spcAft>
                          <a:spcPts val="0"/>
                        </a:spcAft>
                      </a:pPr>
                      <a:r>
                        <a:rPr lang="en-US" sz="2000" kern="100" dirty="0">
                          <a:effectLst/>
                        </a:rPr>
                        <a:t>Variables</a:t>
                      </a:r>
                      <a:endParaRPr lang="zh-TW" sz="2000" kern="100" dirty="0">
                        <a:effectLst/>
                        <a:latin typeface="+mj-ea"/>
                        <a:ea typeface="+mj-ea"/>
                        <a:cs typeface="Times New Roman"/>
                      </a:endParaRPr>
                    </a:p>
                  </a:txBody>
                  <a:tcPr marL="68580" marR="68580" marT="0" marB="0" anchor="ctr"/>
                </a:tc>
                <a:tc>
                  <a:txBody>
                    <a:bodyPr/>
                    <a:lstStyle/>
                    <a:p>
                      <a:pPr algn="ctr">
                        <a:lnSpc>
                          <a:spcPct val="150000"/>
                        </a:lnSpc>
                        <a:spcAft>
                          <a:spcPts val="0"/>
                        </a:spcAft>
                      </a:pPr>
                      <a:r>
                        <a:rPr lang="en-US" sz="2000" kern="100" dirty="0">
                          <a:effectLst/>
                        </a:rPr>
                        <a:t>Case</a:t>
                      </a:r>
                      <a:endParaRPr lang="zh-TW" sz="2000" kern="100" dirty="0">
                        <a:effectLst/>
                      </a:endParaRPr>
                    </a:p>
                    <a:p>
                      <a:pPr algn="ctr">
                        <a:lnSpc>
                          <a:spcPct val="150000"/>
                        </a:lnSpc>
                        <a:spcAft>
                          <a:spcPts val="0"/>
                        </a:spcAft>
                      </a:pPr>
                      <a:r>
                        <a:rPr lang="en-US" sz="2000" kern="100" dirty="0" smtClean="0">
                          <a:effectLst/>
                        </a:rPr>
                        <a:t>n=20</a:t>
                      </a:r>
                      <a:endParaRPr lang="zh-TW" sz="2000" kern="100" dirty="0">
                        <a:effectLst/>
                        <a:latin typeface="+mj-ea"/>
                        <a:ea typeface="+mj-ea"/>
                        <a:cs typeface="Times New Roman"/>
                      </a:endParaRPr>
                    </a:p>
                  </a:txBody>
                  <a:tcPr marL="68580" marR="68580" marT="0" marB="0" anchor="ctr"/>
                </a:tc>
                <a:tc>
                  <a:txBody>
                    <a:bodyPr/>
                    <a:lstStyle/>
                    <a:p>
                      <a:pPr algn="ctr">
                        <a:lnSpc>
                          <a:spcPct val="150000"/>
                        </a:lnSpc>
                        <a:spcAft>
                          <a:spcPts val="0"/>
                        </a:spcAft>
                      </a:pPr>
                      <a:r>
                        <a:rPr lang="en-US" sz="2000" kern="100" dirty="0">
                          <a:effectLst/>
                        </a:rPr>
                        <a:t>Control </a:t>
                      </a:r>
                      <a:endParaRPr lang="en-US" sz="2000" kern="100" dirty="0" smtClean="0">
                        <a:effectLst/>
                      </a:endParaRPr>
                    </a:p>
                    <a:p>
                      <a:pPr algn="ctr">
                        <a:lnSpc>
                          <a:spcPct val="150000"/>
                        </a:lnSpc>
                        <a:spcAft>
                          <a:spcPts val="0"/>
                        </a:spcAft>
                      </a:pPr>
                      <a:r>
                        <a:rPr lang="en-US" sz="2000" kern="100" dirty="0" smtClean="0">
                          <a:effectLst/>
                        </a:rPr>
                        <a:t>n=60</a:t>
                      </a:r>
                      <a:endParaRPr lang="zh-TW" sz="2000" kern="100" dirty="0">
                        <a:effectLst/>
                        <a:latin typeface="+mj-ea"/>
                        <a:ea typeface="+mj-ea"/>
                        <a:cs typeface="Times New Roman"/>
                      </a:endParaRPr>
                    </a:p>
                  </a:txBody>
                  <a:tcPr marL="68580" marR="68580" marT="0" marB="0" anchor="ctr"/>
                </a:tc>
                <a:tc>
                  <a:txBody>
                    <a:bodyPr/>
                    <a:lstStyle/>
                    <a:p>
                      <a:pPr algn="ctr">
                        <a:lnSpc>
                          <a:spcPct val="150000"/>
                        </a:lnSpc>
                        <a:spcAft>
                          <a:spcPts val="0"/>
                        </a:spcAft>
                      </a:pPr>
                      <a:r>
                        <a:rPr lang="en-US" sz="2000" kern="100" dirty="0" smtClean="0">
                          <a:effectLst/>
                        </a:rPr>
                        <a:t>A</a:t>
                      </a:r>
                      <a:r>
                        <a:rPr lang="en-US" altLang="zh-TW" sz="2000" kern="100" dirty="0" smtClean="0">
                          <a:effectLst/>
                        </a:rPr>
                        <a:t>djusted</a:t>
                      </a:r>
                      <a:r>
                        <a:rPr lang="zh-TW" altLang="en-US" sz="2000" kern="100" dirty="0" smtClean="0">
                          <a:effectLst/>
                        </a:rPr>
                        <a:t> </a:t>
                      </a:r>
                      <a:r>
                        <a:rPr lang="en-US" sz="2000" kern="100" dirty="0" smtClean="0">
                          <a:effectLst/>
                        </a:rPr>
                        <a:t>OR (</a:t>
                      </a:r>
                      <a:r>
                        <a:rPr lang="en-US" sz="2000" kern="100" dirty="0">
                          <a:effectLst/>
                        </a:rPr>
                        <a:t>95%CI)</a:t>
                      </a:r>
                      <a:endParaRPr lang="zh-TW" sz="2000" kern="100" dirty="0">
                        <a:effectLst/>
                        <a:latin typeface="+mj-ea"/>
                        <a:ea typeface="+mj-ea"/>
                        <a:cs typeface="Times New Roman"/>
                      </a:endParaRPr>
                    </a:p>
                  </a:txBody>
                  <a:tcPr marL="68580" marR="68580" marT="0" marB="0" anchor="ctr"/>
                </a:tc>
                <a:extLst>
                  <a:ext uri="{0D108BD9-81ED-4DB2-BD59-A6C34878D82A}">
                    <a16:rowId xmlns:a16="http://schemas.microsoft.com/office/drawing/2014/main" xmlns="" val="10000"/>
                  </a:ext>
                </a:extLst>
              </a:tr>
              <a:tr h="1047377">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en-US" altLang="zh-TW" sz="2800" kern="100" dirty="0" smtClean="0">
                          <a:effectLst/>
                        </a:rPr>
                        <a:t>Oral-to-ana</a:t>
                      </a:r>
                      <a:r>
                        <a:rPr lang="en-US" altLang="zh-TW" sz="2800" kern="100" baseline="0" dirty="0" smtClean="0">
                          <a:effectLst/>
                        </a:rPr>
                        <a:t>l sex</a:t>
                      </a:r>
                      <a:endParaRPr lang="zh-TW" sz="2800" kern="100" dirty="0">
                        <a:effectLst/>
                        <a:latin typeface="+mj-ea"/>
                        <a:ea typeface="+mj-ea"/>
                        <a:cs typeface="Times New Roman"/>
                      </a:endParaRPr>
                    </a:p>
                  </a:txBody>
                  <a:tcPr marL="68580" marR="68580" marT="0" marB="0" anchor="ctr">
                    <a:solidFill>
                      <a:schemeClr val="bg1"/>
                    </a:solidFill>
                  </a:tcPr>
                </a:tc>
                <a:tc>
                  <a:txBody>
                    <a:bodyPr/>
                    <a:lstStyle/>
                    <a:p>
                      <a:pPr algn="ctr">
                        <a:lnSpc>
                          <a:spcPct val="150000"/>
                        </a:lnSpc>
                        <a:spcAft>
                          <a:spcPts val="0"/>
                        </a:spcAft>
                      </a:pPr>
                      <a:r>
                        <a:rPr lang="en-US" sz="2800" kern="100" dirty="0" smtClean="0">
                          <a:effectLst/>
                        </a:rPr>
                        <a:t>17 (85</a:t>
                      </a:r>
                      <a:r>
                        <a:rPr lang="en-US" sz="2800" kern="100" dirty="0">
                          <a:effectLst/>
                        </a:rPr>
                        <a:t>%)</a:t>
                      </a:r>
                      <a:endParaRPr lang="zh-TW" sz="2800" kern="100" dirty="0">
                        <a:effectLst/>
                        <a:latin typeface="+mj-ea"/>
                        <a:ea typeface="+mj-ea"/>
                        <a:cs typeface="Times New Roman"/>
                      </a:endParaRPr>
                    </a:p>
                  </a:txBody>
                  <a:tcPr marL="68580" marR="68580" marT="0" marB="0" anchor="ctr">
                    <a:solidFill>
                      <a:schemeClr val="bg1"/>
                    </a:solidFill>
                  </a:tcPr>
                </a:tc>
                <a:tc>
                  <a:txBody>
                    <a:bodyPr/>
                    <a:lstStyle/>
                    <a:p>
                      <a:pPr algn="ctr">
                        <a:lnSpc>
                          <a:spcPct val="150000"/>
                        </a:lnSpc>
                        <a:spcAft>
                          <a:spcPts val="0"/>
                        </a:spcAft>
                      </a:pPr>
                      <a:r>
                        <a:rPr lang="en-US" sz="2800" kern="100" dirty="0" smtClean="0">
                          <a:effectLst/>
                        </a:rPr>
                        <a:t>11 (19%)</a:t>
                      </a:r>
                      <a:endParaRPr lang="zh-TW" sz="2800" kern="100" dirty="0">
                        <a:effectLst/>
                        <a:latin typeface="+mj-ea"/>
                        <a:ea typeface="+mj-ea"/>
                        <a:cs typeface="Times New Roman"/>
                      </a:endParaRPr>
                    </a:p>
                  </a:txBody>
                  <a:tcPr marL="68580" marR="68580" marT="0" marB="0" anchor="ctr">
                    <a:solidFill>
                      <a:schemeClr val="bg1"/>
                    </a:solidFill>
                  </a:tcPr>
                </a:tc>
                <a:tc>
                  <a:txBody>
                    <a:bodyPr/>
                    <a:lstStyle/>
                    <a:p>
                      <a:pPr algn="ctr">
                        <a:lnSpc>
                          <a:spcPct val="150000"/>
                        </a:lnSpc>
                        <a:spcAft>
                          <a:spcPts val="0"/>
                        </a:spcAft>
                      </a:pPr>
                      <a:r>
                        <a:rPr lang="en-US" sz="2800" kern="100" dirty="0" smtClean="0">
                          <a:effectLst/>
                        </a:rPr>
                        <a:t>15.5</a:t>
                      </a:r>
                      <a:r>
                        <a:rPr lang="en-US" sz="2800" kern="100" baseline="0" dirty="0" smtClean="0">
                          <a:effectLst/>
                        </a:rPr>
                        <a:t> </a:t>
                      </a:r>
                      <a:r>
                        <a:rPr lang="en-US" sz="2800" kern="100" dirty="0" smtClean="0">
                          <a:effectLst/>
                        </a:rPr>
                        <a:t>(3.6-66.7)</a:t>
                      </a:r>
                      <a:endParaRPr lang="zh-TW" sz="2800" kern="100" dirty="0">
                        <a:effectLst/>
                        <a:latin typeface="+mj-ea"/>
                        <a:ea typeface="+mj-ea"/>
                        <a:cs typeface="Times New Roman"/>
                      </a:endParaRPr>
                    </a:p>
                  </a:txBody>
                  <a:tcPr marL="68580" marR="68580" marT="0" marB="0" anchor="ctr">
                    <a:solidFill>
                      <a:schemeClr val="bg1"/>
                    </a:solidFill>
                  </a:tcPr>
                </a:tc>
                <a:extLst>
                  <a:ext uri="{0D108BD9-81ED-4DB2-BD59-A6C34878D82A}">
                    <a16:rowId xmlns:a16="http://schemas.microsoft.com/office/drawing/2014/main" xmlns="" val="10001"/>
                  </a:ext>
                </a:extLst>
              </a:tr>
              <a:tr h="811298">
                <a:tc>
                  <a:txBody>
                    <a:bodyPr/>
                    <a:lstStyle/>
                    <a:p>
                      <a:pPr>
                        <a:lnSpc>
                          <a:spcPct val="150000"/>
                        </a:lnSpc>
                        <a:spcAft>
                          <a:spcPts val="0"/>
                        </a:spcAft>
                      </a:pPr>
                      <a:r>
                        <a:rPr lang="en-US" altLang="zh-TW" sz="2800" kern="100" dirty="0" err="1" smtClean="0">
                          <a:effectLst/>
                        </a:rPr>
                        <a:t>Chemsex</a:t>
                      </a:r>
                      <a:endParaRPr lang="zh-TW" sz="2800" kern="100" dirty="0">
                        <a:effectLst/>
                        <a:latin typeface="+mj-ea"/>
                        <a:ea typeface="+mj-ea"/>
                        <a:cs typeface="Times New Roman"/>
                      </a:endParaRPr>
                    </a:p>
                  </a:txBody>
                  <a:tcPr marL="68580" marR="68580" marT="0" marB="0" anchor="ctr">
                    <a:solidFill>
                      <a:srgbClr val="FFFF00"/>
                    </a:solidFill>
                  </a:tcPr>
                </a:tc>
                <a:tc>
                  <a:txBody>
                    <a:bodyPr/>
                    <a:lstStyle/>
                    <a:p>
                      <a:pPr algn="ctr">
                        <a:lnSpc>
                          <a:spcPct val="150000"/>
                        </a:lnSpc>
                        <a:spcAft>
                          <a:spcPts val="0"/>
                        </a:spcAft>
                      </a:pPr>
                      <a:r>
                        <a:rPr lang="en-US" sz="2800" kern="100" dirty="0" smtClean="0">
                          <a:effectLst/>
                        </a:rPr>
                        <a:t>13 (62%)</a:t>
                      </a:r>
                      <a:endParaRPr lang="zh-TW" sz="2800" kern="100" dirty="0">
                        <a:effectLst/>
                        <a:latin typeface="+mj-ea"/>
                        <a:ea typeface="+mj-ea"/>
                        <a:cs typeface="Times New Roman"/>
                      </a:endParaRPr>
                    </a:p>
                  </a:txBody>
                  <a:tcPr marL="68580" marR="68580" marT="0" marB="0" anchor="ctr">
                    <a:solidFill>
                      <a:srgbClr val="FFFF00"/>
                    </a:solidFill>
                  </a:tcPr>
                </a:tc>
                <a:tc>
                  <a:txBody>
                    <a:bodyPr/>
                    <a:lstStyle/>
                    <a:p>
                      <a:pPr algn="ctr">
                        <a:lnSpc>
                          <a:spcPct val="150000"/>
                        </a:lnSpc>
                        <a:spcAft>
                          <a:spcPts val="0"/>
                        </a:spcAft>
                      </a:pPr>
                      <a:r>
                        <a:rPr lang="en-US" sz="2800" kern="100" dirty="0" smtClean="0">
                          <a:effectLst/>
                        </a:rPr>
                        <a:t>8 </a:t>
                      </a:r>
                      <a:r>
                        <a:rPr lang="en-US" sz="2800" kern="100" dirty="0">
                          <a:effectLst/>
                        </a:rPr>
                        <a:t>(</a:t>
                      </a:r>
                      <a:r>
                        <a:rPr lang="en-US" sz="2800" kern="100" dirty="0" smtClean="0">
                          <a:effectLst/>
                        </a:rPr>
                        <a:t>13%)</a:t>
                      </a:r>
                      <a:endParaRPr lang="zh-TW" sz="2800" kern="100" dirty="0">
                        <a:effectLst/>
                        <a:latin typeface="+mj-ea"/>
                        <a:ea typeface="+mj-ea"/>
                        <a:cs typeface="Times New Roman"/>
                      </a:endParaRPr>
                    </a:p>
                  </a:txBody>
                  <a:tcPr marL="68580" marR="68580" marT="0" marB="0" anchor="ctr">
                    <a:solidFill>
                      <a:srgbClr val="FFFF00"/>
                    </a:solidFill>
                  </a:tcPr>
                </a:tc>
                <a:tc>
                  <a:txBody>
                    <a:bodyPr/>
                    <a:lstStyle/>
                    <a:p>
                      <a:pPr algn="ctr">
                        <a:lnSpc>
                          <a:spcPct val="150000"/>
                        </a:lnSpc>
                        <a:spcAft>
                          <a:spcPts val="0"/>
                        </a:spcAft>
                      </a:pPr>
                      <a:r>
                        <a:rPr lang="en-US" sz="2800" kern="100" dirty="0" smtClean="0">
                          <a:effectLst/>
                        </a:rPr>
                        <a:t>5.6 (1.4-22.7)</a:t>
                      </a:r>
                      <a:endParaRPr lang="zh-TW" sz="2800" kern="100" dirty="0">
                        <a:effectLst/>
                        <a:latin typeface="+mj-ea"/>
                        <a:ea typeface="+mj-ea"/>
                        <a:cs typeface="Times New Roman"/>
                      </a:endParaRPr>
                    </a:p>
                  </a:txBody>
                  <a:tcPr marL="68580" marR="68580" marT="0" marB="0" anchor="ctr">
                    <a:solidFill>
                      <a:srgbClr val="FFFF00"/>
                    </a:solidFill>
                  </a:tcPr>
                </a:tc>
                <a:extLst>
                  <a:ext uri="{0D108BD9-81ED-4DB2-BD59-A6C34878D82A}">
                    <a16:rowId xmlns:a16="http://schemas.microsoft.com/office/drawing/2014/main" xmlns="" val="10002"/>
                  </a:ext>
                </a:extLst>
              </a:tr>
              <a:tr h="811298">
                <a:tc>
                  <a:txBody>
                    <a:bodyPr/>
                    <a:lstStyle/>
                    <a:p>
                      <a:pPr>
                        <a:lnSpc>
                          <a:spcPct val="150000"/>
                        </a:lnSpc>
                        <a:spcAft>
                          <a:spcPts val="0"/>
                        </a:spcAft>
                      </a:pPr>
                      <a:r>
                        <a:rPr lang="en-US" altLang="zh-TW" sz="2800" kern="100" dirty="0" smtClean="0">
                          <a:effectLst/>
                          <a:latin typeface="+mn-lt"/>
                          <a:ea typeface="+mn-ea"/>
                          <a:cs typeface="+mn-cs"/>
                        </a:rPr>
                        <a:t>Poppers use</a:t>
                      </a:r>
                      <a:endParaRPr lang="zh-TW" sz="2800" kern="100" dirty="0">
                        <a:effectLst/>
                        <a:latin typeface="+mj-ea"/>
                        <a:ea typeface="+mj-ea"/>
                        <a:cs typeface="Times New Roman"/>
                      </a:endParaRPr>
                    </a:p>
                  </a:txBody>
                  <a:tcPr marL="68580" marR="68580" marT="0" marB="0" anchor="ctr"/>
                </a:tc>
                <a:tc>
                  <a:txBody>
                    <a:bodyPr/>
                    <a:lstStyle/>
                    <a:p>
                      <a:pPr algn="ctr">
                        <a:lnSpc>
                          <a:spcPct val="150000"/>
                        </a:lnSpc>
                        <a:spcAft>
                          <a:spcPts val="0"/>
                        </a:spcAft>
                      </a:pPr>
                      <a:r>
                        <a:rPr lang="en-US" sz="2800" kern="100" dirty="0" smtClean="0">
                          <a:effectLst/>
                        </a:rPr>
                        <a:t>14 (70%)</a:t>
                      </a:r>
                      <a:endParaRPr lang="zh-TW" sz="2800" kern="100" dirty="0">
                        <a:effectLst/>
                        <a:latin typeface="+mj-ea"/>
                        <a:ea typeface="+mj-ea"/>
                        <a:cs typeface="Times New Roman"/>
                      </a:endParaRPr>
                    </a:p>
                  </a:txBody>
                  <a:tcPr marL="68580" marR="68580" marT="0" marB="0" anchor="ctr"/>
                </a:tc>
                <a:tc>
                  <a:txBody>
                    <a:bodyPr/>
                    <a:lstStyle/>
                    <a:p>
                      <a:pPr algn="ctr">
                        <a:lnSpc>
                          <a:spcPct val="150000"/>
                        </a:lnSpc>
                        <a:spcAft>
                          <a:spcPts val="0"/>
                        </a:spcAft>
                      </a:pPr>
                      <a:r>
                        <a:rPr lang="en-US" sz="2800" kern="100" dirty="0" smtClean="0">
                          <a:effectLst/>
                        </a:rPr>
                        <a:t>11 </a:t>
                      </a:r>
                      <a:r>
                        <a:rPr lang="en-US" sz="2800" kern="100" dirty="0">
                          <a:effectLst/>
                        </a:rPr>
                        <a:t>(</a:t>
                      </a:r>
                      <a:r>
                        <a:rPr lang="en-US" sz="2800" kern="100" dirty="0" smtClean="0">
                          <a:effectLst/>
                        </a:rPr>
                        <a:t>19%)</a:t>
                      </a:r>
                      <a:endParaRPr lang="zh-TW" sz="2800" kern="100" dirty="0">
                        <a:effectLst/>
                        <a:latin typeface="+mj-ea"/>
                        <a:ea typeface="+mj-ea"/>
                        <a:cs typeface="Times New Roman"/>
                      </a:endParaRPr>
                    </a:p>
                  </a:txBody>
                  <a:tcPr marL="68580" marR="68580" marT="0" marB="0" anchor="ctr"/>
                </a:tc>
                <a:tc>
                  <a:txBody>
                    <a:bodyPr/>
                    <a:lstStyle/>
                    <a:p>
                      <a:pPr algn="ctr">
                        <a:lnSpc>
                          <a:spcPct val="150000"/>
                        </a:lnSpc>
                        <a:spcAft>
                          <a:spcPts val="0"/>
                        </a:spcAft>
                      </a:pPr>
                      <a:r>
                        <a:rPr lang="en-US" sz="2800" kern="100" dirty="0" smtClean="0">
                          <a:effectLst/>
                        </a:rPr>
                        <a:t>10.9 (1.9-64.2)</a:t>
                      </a:r>
                      <a:endParaRPr lang="zh-TW" sz="2800" kern="100" dirty="0">
                        <a:effectLst/>
                        <a:latin typeface="+mj-ea"/>
                        <a:ea typeface="+mj-ea"/>
                        <a:cs typeface="Times New Roman"/>
                      </a:endParaRPr>
                    </a:p>
                  </a:txBody>
                  <a:tcPr marL="68580" marR="68580" marT="0" marB="0" anchor="ctr"/>
                </a:tc>
                <a:extLst>
                  <a:ext uri="{0D108BD9-81ED-4DB2-BD59-A6C34878D82A}">
                    <a16:rowId xmlns:a16="http://schemas.microsoft.com/office/drawing/2014/main" xmlns="" val="10003"/>
                  </a:ext>
                </a:extLst>
              </a:tr>
            </a:tbl>
          </a:graphicData>
        </a:graphic>
      </p:graphicFrame>
      <p:sp>
        <p:nvSpPr>
          <p:cNvPr id="8" name="Rectangle 1"/>
          <p:cNvSpPr>
            <a:spLocks noChangeArrowheads="1"/>
          </p:cNvSpPr>
          <p:nvPr/>
        </p:nvSpPr>
        <p:spPr bwMode="auto">
          <a:xfrm>
            <a:off x="323528" y="1114290"/>
            <a:ext cx="842493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zh-TW" sz="2000" b="1" i="0" u="none" strike="noStrike" kern="1200" cap="none" spc="0" normalizeH="0" baseline="0" noProof="0" dirty="0" smtClean="0" bmk="_Toc472069748">
                <a:ln>
                  <a:noFill/>
                </a:ln>
                <a:solidFill>
                  <a:prstClr val="black"/>
                </a:solidFill>
                <a:effectLst/>
                <a:uLnTx/>
                <a:uFillTx/>
                <a:latin typeface="微軟正黑體"/>
                <a:ea typeface="微軟正黑體"/>
                <a:cs typeface="Calibri" pitchFamily="34" charset="0"/>
              </a:rPr>
              <a:t>Sexual practices </a:t>
            </a:r>
            <a:r>
              <a:rPr kumimoji="1" lang="en-US" altLang="zh-TW" sz="2000" b="1" dirty="0" smtClean="0" bmk="_Toc472069748">
                <a:solidFill>
                  <a:prstClr val="black"/>
                </a:solidFill>
                <a:latin typeface="微軟正黑體"/>
                <a:ea typeface="微軟正黑體"/>
                <a:cs typeface="Calibri" pitchFamily="34" charset="0"/>
              </a:rPr>
              <a:t>/ drug </a:t>
            </a:r>
            <a:r>
              <a:rPr kumimoji="1" lang="en-US" altLang="zh-TW" sz="2000" b="1" i="0" u="none" strike="noStrike" kern="1200" cap="none" spc="0" normalizeH="0" baseline="0" noProof="0" dirty="0" smtClean="0" bmk="_Toc472069748">
                <a:ln>
                  <a:noFill/>
                </a:ln>
                <a:solidFill>
                  <a:prstClr val="black"/>
                </a:solidFill>
                <a:effectLst/>
                <a:uLnTx/>
                <a:uFillTx/>
                <a:latin typeface="微軟正黑體"/>
                <a:ea typeface="微軟正黑體"/>
                <a:cs typeface="Calibri" pitchFamily="34" charset="0"/>
              </a:rPr>
              <a:t>use in the past one year?</a:t>
            </a:r>
            <a:endParaRPr kumimoji="1" lang="zh-TW" altLang="en-US" sz="1000" b="0" i="0" u="none" strike="noStrike" kern="1200" cap="none" spc="0" normalizeH="0" baseline="0" noProof="0" dirty="0" smtClean="0">
              <a:ln>
                <a:noFill/>
              </a:ln>
              <a:solidFill>
                <a:prstClr val="black"/>
              </a:solidFill>
              <a:effectLst/>
              <a:uLnTx/>
              <a:uFillTx/>
              <a:latin typeface="微軟正黑體"/>
              <a:ea typeface="微軟正黑體"/>
              <a:cs typeface="新細明體" pitchFamily="18" charset="-120"/>
            </a:endParaRPr>
          </a:p>
        </p:txBody>
      </p:sp>
      <p:sp>
        <p:nvSpPr>
          <p:cNvPr id="9" name="文字方塊 8"/>
          <p:cNvSpPr txBox="1"/>
          <p:nvPr/>
        </p:nvSpPr>
        <p:spPr>
          <a:xfrm>
            <a:off x="302080" y="6309320"/>
            <a:ext cx="7726304" cy="369332"/>
          </a:xfrm>
          <a:prstGeom prst="rect">
            <a:avLst/>
          </a:prstGeom>
          <a:noFill/>
        </p:spPr>
        <p:txBody>
          <a:bodyPr wrap="square" rtlCol="0">
            <a:spAutoFit/>
          </a:bodyPr>
          <a:lstStyle/>
          <a:p>
            <a:pPr lvl="0">
              <a:defRPr/>
            </a:pPr>
            <a:r>
              <a:rPr lang="en-US" altLang="zh-TW" i="1" dirty="0">
                <a:solidFill>
                  <a:prstClr val="black"/>
                </a:solidFill>
              </a:rPr>
              <a:t>Sex </a:t>
            </a:r>
            <a:r>
              <a:rPr lang="en-US" altLang="zh-TW" i="1" dirty="0" err="1">
                <a:solidFill>
                  <a:prstClr val="black"/>
                </a:solidFill>
              </a:rPr>
              <a:t>Transm</a:t>
            </a:r>
            <a:r>
              <a:rPr lang="en-US" altLang="zh-TW" i="1" dirty="0">
                <a:solidFill>
                  <a:prstClr val="black"/>
                </a:solidFill>
              </a:rPr>
              <a:t> Infect. 2018 </a:t>
            </a:r>
            <a:r>
              <a:rPr lang="en-US" altLang="zh-TW" i="1" dirty="0" smtClean="0">
                <a:solidFill>
                  <a:prstClr val="black"/>
                </a:solidFill>
              </a:rPr>
              <a:t>Mar (in press)</a:t>
            </a:r>
            <a:endParaRPr kumimoji="0" lang="zh-TW" altLang="en-US" sz="1800" b="0" i="1" u="none" strike="noStrike" kern="1200" cap="none" spc="0" normalizeH="0" baseline="0" noProof="0" dirty="0">
              <a:ln>
                <a:noFill/>
              </a:ln>
              <a:solidFill>
                <a:prstClr val="black"/>
              </a:solidFill>
              <a:effectLst/>
              <a:uLnTx/>
              <a:uFillTx/>
              <a:latin typeface="Calibri"/>
              <a:ea typeface="微軟正黑體"/>
              <a:cs typeface="+mn-cs"/>
            </a:endParaRPr>
          </a:p>
        </p:txBody>
      </p:sp>
    </p:spTree>
    <p:extLst>
      <p:ext uri="{BB962C8B-B14F-4D97-AF65-F5344CB8AC3E}">
        <p14:creationId xmlns:p14="http://schemas.microsoft.com/office/powerpoint/2010/main" val="19285722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AutoShape 5" descr="Centers for Disease Control and Prevention. CDC twenty four seven. Saving Lives, Protecting Peopl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pic>
        <p:nvPicPr>
          <p:cNvPr id="2050" name="Picture 2" descr="http://gamapserver.who.int/mapLibrary/Files/Maps/Global_HepA_ITHRiskMap.png?ua=1"/>
          <p:cNvPicPr>
            <a:picLocks noChangeAspect="1" noChangeArrowheads="1"/>
          </p:cNvPicPr>
          <p:nvPr/>
        </p:nvPicPr>
        <p:blipFill rotWithShape="1">
          <a:blip r:embed="rId2">
            <a:extLst>
              <a:ext uri="{28A0092B-C50C-407E-A947-70E740481C1C}">
                <a14:useLocalDpi xmlns:a14="http://schemas.microsoft.com/office/drawing/2010/main" val="0"/>
              </a:ext>
            </a:extLst>
          </a:blip>
          <a:srcRect l="1090" t="4140" r="1635"/>
          <a:stretch/>
        </p:blipFill>
        <p:spPr bwMode="auto">
          <a:xfrm>
            <a:off x="45620" y="556592"/>
            <a:ext cx="9052759" cy="5976664"/>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9"/>
          <p:cNvSpPr txBox="1">
            <a:spLocks noChangeArrowheads="1"/>
          </p:cNvSpPr>
          <p:nvPr/>
        </p:nvSpPr>
        <p:spPr bwMode="black">
          <a:xfrm>
            <a:off x="0" y="0"/>
            <a:ext cx="9144000" cy="980728"/>
          </a:xfrm>
          <a:prstGeom prst="rect">
            <a:avLst/>
          </a:prstGeom>
          <a:solidFill>
            <a:schemeClr val="tx2"/>
          </a:solid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400" b="1" kern="1200">
                <a:solidFill>
                  <a:srgbClr val="06325C"/>
                </a:solidFill>
                <a:latin typeface="Arial" pitchFamily="34" charset="0"/>
                <a:ea typeface="ＭＳ Ｐゴシック" charset="0"/>
                <a:cs typeface="ＭＳ Ｐゴシック" charset="0"/>
              </a:defRPr>
            </a:lvl1pPr>
            <a:lvl2pPr algn="l" rtl="0" eaLnBrk="0" fontAlgn="base" hangingPunct="0">
              <a:spcBef>
                <a:spcPct val="0"/>
              </a:spcBef>
              <a:spcAft>
                <a:spcPct val="0"/>
              </a:spcAft>
              <a:defRPr sz="2400" b="1">
                <a:solidFill>
                  <a:schemeClr val="bg1"/>
                </a:solidFill>
                <a:latin typeface="Arial" pitchFamily="34" charset="0"/>
                <a:ea typeface="ＭＳ Ｐゴシック" charset="0"/>
                <a:cs typeface="ＭＳ Ｐゴシック" charset="0"/>
              </a:defRPr>
            </a:lvl2pPr>
            <a:lvl3pPr algn="l" rtl="0" eaLnBrk="0" fontAlgn="base" hangingPunct="0">
              <a:spcBef>
                <a:spcPct val="0"/>
              </a:spcBef>
              <a:spcAft>
                <a:spcPct val="0"/>
              </a:spcAft>
              <a:defRPr sz="2400" b="1">
                <a:solidFill>
                  <a:schemeClr val="bg1"/>
                </a:solidFill>
                <a:latin typeface="Arial" pitchFamily="34" charset="0"/>
                <a:ea typeface="ＭＳ Ｐゴシック" charset="0"/>
                <a:cs typeface="ＭＳ Ｐゴシック" charset="0"/>
              </a:defRPr>
            </a:lvl3pPr>
            <a:lvl4pPr algn="l" rtl="0" eaLnBrk="0" fontAlgn="base" hangingPunct="0">
              <a:spcBef>
                <a:spcPct val="0"/>
              </a:spcBef>
              <a:spcAft>
                <a:spcPct val="0"/>
              </a:spcAft>
              <a:defRPr sz="2400" b="1">
                <a:solidFill>
                  <a:schemeClr val="bg1"/>
                </a:solidFill>
                <a:latin typeface="Arial" pitchFamily="34" charset="0"/>
                <a:ea typeface="ＭＳ Ｐゴシック" charset="0"/>
                <a:cs typeface="ＭＳ Ｐゴシック" charset="0"/>
              </a:defRPr>
            </a:lvl4pPr>
            <a:lvl5pPr algn="l" rtl="0" eaLnBrk="0" fontAlgn="base" hangingPunct="0">
              <a:spcBef>
                <a:spcPct val="0"/>
              </a:spcBef>
              <a:spcAft>
                <a:spcPct val="0"/>
              </a:spcAft>
              <a:defRPr sz="2400" b="1">
                <a:solidFill>
                  <a:schemeClr val="bg1"/>
                </a:solidFill>
                <a:latin typeface="Arial" pitchFamily="34" charset="0"/>
                <a:ea typeface="ＭＳ Ｐゴシック" charset="0"/>
                <a:cs typeface="ＭＳ Ｐゴシック" charset="0"/>
              </a:defRPr>
            </a:lvl5pPr>
            <a:lvl6pPr marL="457200" algn="l" rtl="0" fontAlgn="base">
              <a:spcBef>
                <a:spcPct val="0"/>
              </a:spcBef>
              <a:spcAft>
                <a:spcPct val="0"/>
              </a:spcAft>
              <a:defRPr sz="2400" b="1">
                <a:solidFill>
                  <a:schemeClr val="tx1"/>
                </a:solidFill>
                <a:latin typeface="Arial" pitchFamily="34" charset="0"/>
                <a:cs typeface="Arial" pitchFamily="34" charset="0"/>
              </a:defRPr>
            </a:lvl6pPr>
            <a:lvl7pPr marL="914400" algn="l" rtl="0" fontAlgn="base">
              <a:spcBef>
                <a:spcPct val="0"/>
              </a:spcBef>
              <a:spcAft>
                <a:spcPct val="0"/>
              </a:spcAft>
              <a:defRPr sz="2400" b="1">
                <a:solidFill>
                  <a:schemeClr val="tx1"/>
                </a:solidFill>
                <a:latin typeface="Arial" pitchFamily="34" charset="0"/>
                <a:cs typeface="Arial" pitchFamily="34" charset="0"/>
              </a:defRPr>
            </a:lvl7pPr>
            <a:lvl8pPr marL="1371600" algn="l" rtl="0" fontAlgn="base">
              <a:spcBef>
                <a:spcPct val="0"/>
              </a:spcBef>
              <a:spcAft>
                <a:spcPct val="0"/>
              </a:spcAft>
              <a:defRPr sz="2400" b="1">
                <a:solidFill>
                  <a:schemeClr val="tx1"/>
                </a:solidFill>
                <a:latin typeface="Arial" pitchFamily="34" charset="0"/>
                <a:cs typeface="Arial" pitchFamily="34" charset="0"/>
              </a:defRPr>
            </a:lvl8pPr>
            <a:lvl9pPr marL="1828800" algn="l" rtl="0" fontAlgn="base">
              <a:spcBef>
                <a:spcPct val="0"/>
              </a:spcBef>
              <a:spcAft>
                <a:spcPct val="0"/>
              </a:spcAft>
              <a:defRPr sz="2400" b="1">
                <a:solidFill>
                  <a:schemeClr val="tx1"/>
                </a:solidFill>
                <a:latin typeface="Arial" pitchFamily="34" charset="0"/>
                <a:cs typeface="Arial" pitchFamily="34" charset="0"/>
              </a:defRPr>
            </a:lvl9pPr>
          </a:lstStyle>
          <a:p>
            <a:r>
              <a:rPr lang="en-US" sz="3200" dirty="0" smtClean="0">
                <a:solidFill>
                  <a:schemeClr val="bg1"/>
                </a:solidFill>
                <a:latin typeface="+mn-lt"/>
              </a:rPr>
              <a:t>Hepatitis A, countries or areas at risk</a:t>
            </a:r>
            <a:endParaRPr lang="en-US" dirty="0">
              <a:solidFill>
                <a:schemeClr val="bg1"/>
              </a:solidFill>
              <a:latin typeface="+mn-lt"/>
            </a:endParaRPr>
          </a:p>
        </p:txBody>
      </p:sp>
      <p:sp>
        <p:nvSpPr>
          <p:cNvPr id="8" name="文字方塊 7"/>
          <p:cNvSpPr txBox="1"/>
          <p:nvPr/>
        </p:nvSpPr>
        <p:spPr>
          <a:xfrm>
            <a:off x="155575" y="6118199"/>
            <a:ext cx="5280521" cy="646331"/>
          </a:xfrm>
          <a:prstGeom prst="rect">
            <a:avLst/>
          </a:prstGeom>
          <a:noFill/>
        </p:spPr>
        <p:txBody>
          <a:bodyPr wrap="square" rtlCol="0">
            <a:spAutoFit/>
          </a:bodyPr>
          <a:lstStyle/>
          <a:p>
            <a:r>
              <a:rPr lang="en-US" altLang="zh-TW" sz="1200" b="1" dirty="0"/>
              <a:t>Source: http://gamapserver.who.int/mapLibrary/Files/Maps/Global_HepA_ITHRiskMap.png?ua=1</a:t>
            </a:r>
            <a:endParaRPr lang="zh-TW" altLang="en-US" sz="1200" b="1" dirty="0"/>
          </a:p>
        </p:txBody>
      </p:sp>
      <p:sp>
        <p:nvSpPr>
          <p:cNvPr id="2" name="文字方塊 1"/>
          <p:cNvSpPr txBox="1"/>
          <p:nvPr/>
        </p:nvSpPr>
        <p:spPr>
          <a:xfrm>
            <a:off x="155575" y="2359741"/>
            <a:ext cx="6120680" cy="369332"/>
          </a:xfrm>
          <a:prstGeom prst="rect">
            <a:avLst/>
          </a:prstGeom>
          <a:solidFill>
            <a:srgbClr val="FFFF00"/>
          </a:solidFill>
          <a:ln>
            <a:solidFill>
              <a:schemeClr val="tx1"/>
            </a:solidFill>
          </a:ln>
        </p:spPr>
        <p:txBody>
          <a:bodyPr wrap="square" rtlCol="0">
            <a:spAutoFit/>
          </a:bodyPr>
          <a:lstStyle/>
          <a:p>
            <a:pPr algn="ctr"/>
            <a:r>
              <a:rPr lang="en-US" altLang="zh-TW" b="1" dirty="0" smtClean="0"/>
              <a:t>HAV </a:t>
            </a:r>
            <a:r>
              <a:rPr lang="en-US" altLang="zh-TW" b="1" dirty="0" err="1" smtClean="0"/>
              <a:t>seroprevalence</a:t>
            </a:r>
            <a:r>
              <a:rPr lang="en-US" altLang="zh-TW" b="1" dirty="0" smtClean="0"/>
              <a:t> decreasing in low </a:t>
            </a:r>
            <a:r>
              <a:rPr lang="en-US" altLang="zh-TW" b="1" dirty="0" err="1" smtClean="0"/>
              <a:t>endemicity</a:t>
            </a:r>
            <a:r>
              <a:rPr lang="en-US" altLang="zh-TW" b="1" dirty="0" smtClean="0"/>
              <a:t> countries </a:t>
            </a:r>
            <a:endParaRPr lang="zh-TW" altLang="en-US" b="1" dirty="0"/>
          </a:p>
        </p:txBody>
      </p:sp>
    </p:spTree>
    <p:extLst>
      <p:ext uri="{BB962C8B-B14F-4D97-AF65-F5344CB8AC3E}">
        <p14:creationId xmlns:p14="http://schemas.microsoft.com/office/powerpoint/2010/main" val="2941675487"/>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84041" name="Rectangle 9"/>
          <p:cNvSpPr>
            <a:spLocks noGrp="1" noChangeArrowheads="1"/>
          </p:cNvSpPr>
          <p:nvPr>
            <p:ph type="title"/>
          </p:nvPr>
        </p:nvSpPr>
        <p:spPr>
          <a:xfrm>
            <a:off x="0" y="-1"/>
            <a:ext cx="9144000" cy="1052737"/>
          </a:xfrm>
          <a:solidFill>
            <a:schemeClr val="tx2"/>
          </a:solidFill>
        </p:spPr>
        <p:txBody>
          <a:bodyPr/>
          <a:lstStyle/>
          <a:p>
            <a:pPr algn="ctr"/>
            <a:r>
              <a:rPr lang="en-US" altLang="zh-TW" sz="3200" dirty="0" smtClean="0">
                <a:latin typeface="+mn-lt"/>
              </a:rPr>
              <a:t>Hepatitis A and MSM in low </a:t>
            </a:r>
            <a:r>
              <a:rPr lang="en-US" altLang="zh-TW" sz="3200" dirty="0" err="1" smtClean="0">
                <a:latin typeface="+mn-lt"/>
              </a:rPr>
              <a:t>endemicity</a:t>
            </a:r>
            <a:r>
              <a:rPr lang="en-US" altLang="zh-TW" sz="3200" dirty="0" smtClean="0">
                <a:latin typeface="+mn-lt"/>
              </a:rPr>
              <a:t> settings</a:t>
            </a:r>
            <a:endParaRPr lang="en-US" sz="3200" dirty="0">
              <a:latin typeface="+mn-lt"/>
            </a:endParaRPr>
          </a:p>
        </p:txBody>
      </p:sp>
      <p:sp>
        <p:nvSpPr>
          <p:cNvPr id="17" name="內容版面配置區 2"/>
          <p:cNvSpPr>
            <a:spLocks noGrp="1"/>
          </p:cNvSpPr>
          <p:nvPr>
            <p:ph idx="1"/>
          </p:nvPr>
        </p:nvSpPr>
        <p:spPr>
          <a:xfrm>
            <a:off x="107504" y="1268761"/>
            <a:ext cx="9036496" cy="4824536"/>
          </a:xfrm>
        </p:spPr>
        <p:txBody>
          <a:bodyPr>
            <a:noAutofit/>
          </a:bodyPr>
          <a:lstStyle/>
          <a:p>
            <a:r>
              <a:rPr lang="en-US" altLang="zh-TW" sz="2800" dirty="0" smtClean="0">
                <a:latin typeface="+mn-lt"/>
              </a:rPr>
              <a:t> HAV outbreaks among MSM recognized since 1970s</a:t>
            </a:r>
          </a:p>
          <a:p>
            <a:pPr lvl="1"/>
            <a:r>
              <a:rPr lang="en-US" altLang="zh-TW" sz="2600" dirty="0" smtClean="0">
                <a:latin typeface="+mn-lt"/>
              </a:rPr>
              <a:t>Europe, North America, Australia</a:t>
            </a:r>
            <a:endParaRPr lang="en-US" altLang="zh-TW" sz="800" dirty="0" smtClean="0">
              <a:latin typeface="+mn-lt"/>
            </a:endParaRPr>
          </a:p>
          <a:p>
            <a:pPr lvl="1"/>
            <a:r>
              <a:rPr lang="en-US" altLang="zh-TW" sz="2600" dirty="0" smtClean="0">
                <a:latin typeface="+mn-lt"/>
              </a:rPr>
              <a:t>Transmitted mainly via direct oral-anal contact during sex</a:t>
            </a:r>
            <a:endParaRPr lang="en-US" altLang="zh-TW" sz="600" dirty="0" smtClean="0">
              <a:latin typeface="+mn-lt"/>
            </a:endParaRPr>
          </a:p>
          <a:p>
            <a:pPr lvl="1"/>
            <a:r>
              <a:rPr lang="en-US" altLang="zh-TW" sz="2600" dirty="0" smtClean="0">
                <a:latin typeface="+mn-lt"/>
              </a:rPr>
              <a:t>Also by contact </a:t>
            </a:r>
            <a:r>
              <a:rPr lang="en-US" altLang="zh-TW" sz="2600" dirty="0">
                <a:latin typeface="+mn-lt"/>
              </a:rPr>
              <a:t>with </a:t>
            </a:r>
            <a:r>
              <a:rPr lang="en-US" altLang="zh-TW" sz="2600" dirty="0" smtClean="0">
                <a:latin typeface="+mn-lt"/>
              </a:rPr>
              <a:t>fingers/objects </a:t>
            </a:r>
            <a:r>
              <a:rPr lang="en-US" altLang="zh-TW" sz="2600" dirty="0">
                <a:latin typeface="+mn-lt"/>
              </a:rPr>
              <a:t>that have been </a:t>
            </a:r>
            <a:r>
              <a:rPr lang="en-US" altLang="zh-TW" sz="2600" dirty="0" smtClean="0">
                <a:latin typeface="+mn-lt"/>
              </a:rPr>
              <a:t>in/near anus of an infected person</a:t>
            </a:r>
            <a:endParaRPr lang="en-US" altLang="zh-TW" sz="800" dirty="0" smtClean="0">
              <a:latin typeface="+mn-lt"/>
            </a:endParaRPr>
          </a:p>
          <a:p>
            <a:endParaRPr lang="en-US" altLang="zh-TW" sz="2800" dirty="0" smtClean="0">
              <a:latin typeface="+mn-lt"/>
            </a:endParaRPr>
          </a:p>
          <a:p>
            <a:r>
              <a:rPr lang="en-US" altLang="zh-TW" sz="2800" dirty="0" smtClean="0">
                <a:latin typeface="+mn-lt"/>
              </a:rPr>
              <a:t> &gt;70% immunity among MSM needed to prevent sustained HAV transmission and control outbreaks</a:t>
            </a:r>
            <a:endParaRPr lang="en-US" altLang="zh-TW" sz="2800" dirty="0" smtClean="0">
              <a:latin typeface="+mj-lt"/>
            </a:endParaRPr>
          </a:p>
          <a:p>
            <a:pPr lvl="1"/>
            <a:r>
              <a:rPr lang="en-US" altLang="zh-TW" sz="2600" dirty="0" smtClean="0">
                <a:latin typeface="+mj-lt"/>
              </a:rPr>
              <a:t>Inadequate vaccination rate: 21%-45%</a:t>
            </a:r>
          </a:p>
          <a:p>
            <a:pPr lvl="1"/>
            <a:r>
              <a:rPr lang="en-US" altLang="zh-TW" sz="2600" dirty="0">
                <a:latin typeface="+mj-lt"/>
              </a:rPr>
              <a:t>L</a:t>
            </a:r>
            <a:r>
              <a:rPr lang="en-US" altLang="zh-TW" sz="2600" dirty="0" smtClean="0">
                <a:latin typeface="+mj-lt"/>
              </a:rPr>
              <a:t>ow </a:t>
            </a:r>
            <a:r>
              <a:rPr lang="en-US" altLang="zh-TW" sz="2600" dirty="0" err="1">
                <a:latin typeface="+mj-lt"/>
              </a:rPr>
              <a:t>s</a:t>
            </a:r>
            <a:r>
              <a:rPr lang="en-US" altLang="zh-TW" sz="2600" dirty="0" err="1" smtClean="0">
                <a:latin typeface="+mj-lt"/>
              </a:rPr>
              <a:t>eroprevalence</a:t>
            </a:r>
            <a:r>
              <a:rPr lang="en-US" altLang="zh-TW" sz="2600" dirty="0" smtClean="0">
                <a:latin typeface="+mj-lt"/>
              </a:rPr>
              <a:t>: 14%-68% varied by age and cities</a:t>
            </a:r>
            <a:endParaRPr lang="en-US" altLang="zh-TW" sz="2800" dirty="0" smtClean="0">
              <a:latin typeface="+mj-lt"/>
            </a:endParaRPr>
          </a:p>
        </p:txBody>
      </p:sp>
      <p:sp>
        <p:nvSpPr>
          <p:cNvPr id="6" name="Rectangle 9"/>
          <p:cNvSpPr txBox="1">
            <a:spLocks noChangeArrowheads="1"/>
          </p:cNvSpPr>
          <p:nvPr/>
        </p:nvSpPr>
        <p:spPr bwMode="black">
          <a:xfrm>
            <a:off x="0" y="6446912"/>
            <a:ext cx="9144000" cy="411088"/>
          </a:xfrm>
          <a:prstGeom prst="rect">
            <a:avLst/>
          </a:prstGeom>
          <a:solidFill>
            <a:schemeClr val="tx2"/>
          </a:solid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chemeClr val="bg1"/>
                </a:solidFill>
                <a:latin typeface="Arial" pitchFamily="34" charset="0"/>
                <a:ea typeface="ＭＳ Ｐゴシック" charset="0"/>
                <a:cs typeface="Arial" pitchFamily="34" charset="0"/>
              </a:defRPr>
            </a:lvl1pPr>
            <a:lvl2pPr algn="l" rtl="0" eaLnBrk="0" fontAlgn="base" hangingPunct="0">
              <a:spcBef>
                <a:spcPct val="0"/>
              </a:spcBef>
              <a:spcAft>
                <a:spcPct val="0"/>
              </a:spcAft>
              <a:defRPr sz="2400" b="1">
                <a:solidFill>
                  <a:schemeClr val="bg1"/>
                </a:solidFill>
                <a:latin typeface="Arial" pitchFamily="34" charset="0"/>
                <a:ea typeface="ＭＳ Ｐゴシック" charset="0"/>
                <a:cs typeface="ＭＳ Ｐゴシック" charset="0"/>
              </a:defRPr>
            </a:lvl2pPr>
            <a:lvl3pPr algn="l" rtl="0" eaLnBrk="0" fontAlgn="base" hangingPunct="0">
              <a:spcBef>
                <a:spcPct val="0"/>
              </a:spcBef>
              <a:spcAft>
                <a:spcPct val="0"/>
              </a:spcAft>
              <a:defRPr sz="2400" b="1">
                <a:solidFill>
                  <a:schemeClr val="bg1"/>
                </a:solidFill>
                <a:latin typeface="Arial" pitchFamily="34" charset="0"/>
                <a:ea typeface="ＭＳ Ｐゴシック" charset="0"/>
                <a:cs typeface="ＭＳ Ｐゴシック" charset="0"/>
              </a:defRPr>
            </a:lvl3pPr>
            <a:lvl4pPr algn="l" rtl="0" eaLnBrk="0" fontAlgn="base" hangingPunct="0">
              <a:spcBef>
                <a:spcPct val="0"/>
              </a:spcBef>
              <a:spcAft>
                <a:spcPct val="0"/>
              </a:spcAft>
              <a:defRPr sz="2400" b="1">
                <a:solidFill>
                  <a:schemeClr val="bg1"/>
                </a:solidFill>
                <a:latin typeface="Arial" pitchFamily="34" charset="0"/>
                <a:ea typeface="ＭＳ Ｐゴシック" charset="0"/>
                <a:cs typeface="ＭＳ Ｐゴシック" charset="0"/>
              </a:defRPr>
            </a:lvl4pPr>
            <a:lvl5pPr algn="l" rtl="0" eaLnBrk="0" fontAlgn="base" hangingPunct="0">
              <a:spcBef>
                <a:spcPct val="0"/>
              </a:spcBef>
              <a:spcAft>
                <a:spcPct val="0"/>
              </a:spcAft>
              <a:defRPr sz="2400" b="1">
                <a:solidFill>
                  <a:schemeClr val="bg1"/>
                </a:solidFill>
                <a:latin typeface="Arial" pitchFamily="34" charset="0"/>
                <a:ea typeface="ＭＳ Ｐゴシック" charset="0"/>
                <a:cs typeface="ＭＳ Ｐゴシック" charset="0"/>
              </a:defRPr>
            </a:lvl5pPr>
            <a:lvl6pPr marL="457200" algn="l" rtl="0" fontAlgn="base">
              <a:spcBef>
                <a:spcPct val="0"/>
              </a:spcBef>
              <a:spcAft>
                <a:spcPct val="0"/>
              </a:spcAft>
              <a:defRPr sz="2400" b="1">
                <a:solidFill>
                  <a:schemeClr val="tx1"/>
                </a:solidFill>
                <a:latin typeface="Arial" pitchFamily="34" charset="0"/>
                <a:cs typeface="Arial" pitchFamily="34" charset="0"/>
              </a:defRPr>
            </a:lvl6pPr>
            <a:lvl7pPr marL="914400" algn="l" rtl="0" fontAlgn="base">
              <a:spcBef>
                <a:spcPct val="0"/>
              </a:spcBef>
              <a:spcAft>
                <a:spcPct val="0"/>
              </a:spcAft>
              <a:defRPr sz="2400" b="1">
                <a:solidFill>
                  <a:schemeClr val="tx1"/>
                </a:solidFill>
                <a:latin typeface="Arial" pitchFamily="34" charset="0"/>
                <a:cs typeface="Arial" pitchFamily="34" charset="0"/>
              </a:defRPr>
            </a:lvl7pPr>
            <a:lvl8pPr marL="1371600" algn="l" rtl="0" fontAlgn="base">
              <a:spcBef>
                <a:spcPct val="0"/>
              </a:spcBef>
              <a:spcAft>
                <a:spcPct val="0"/>
              </a:spcAft>
              <a:defRPr sz="2400" b="1">
                <a:solidFill>
                  <a:schemeClr val="tx1"/>
                </a:solidFill>
                <a:latin typeface="Arial" pitchFamily="34" charset="0"/>
                <a:cs typeface="Arial" pitchFamily="34" charset="0"/>
              </a:defRPr>
            </a:lvl8pPr>
            <a:lvl9pPr marL="1828800" algn="l" rtl="0" fontAlgn="base">
              <a:spcBef>
                <a:spcPct val="0"/>
              </a:spcBef>
              <a:spcAft>
                <a:spcPct val="0"/>
              </a:spcAft>
              <a:defRPr sz="2400" b="1">
                <a:solidFill>
                  <a:schemeClr val="tx1"/>
                </a:solidFill>
                <a:latin typeface="Arial" pitchFamily="34" charset="0"/>
                <a:cs typeface="Arial" pitchFamily="34" charset="0"/>
              </a:defRPr>
            </a:lvl9pPr>
          </a:lstStyle>
          <a:p>
            <a:r>
              <a:rPr lang="en-US" sz="1400" dirty="0" smtClean="0">
                <a:solidFill>
                  <a:srgbClr val="FFFFFF"/>
                </a:solidFill>
                <a:latin typeface="+mn-lt"/>
              </a:rPr>
              <a:t>Lin KY et al. World </a:t>
            </a:r>
            <a:r>
              <a:rPr lang="en-US" sz="1400" dirty="0">
                <a:solidFill>
                  <a:srgbClr val="FFFFFF"/>
                </a:solidFill>
                <a:latin typeface="+mn-lt"/>
              </a:rPr>
              <a:t>J </a:t>
            </a:r>
            <a:r>
              <a:rPr lang="en-US" sz="1400" dirty="0" err="1">
                <a:solidFill>
                  <a:srgbClr val="FFFFFF"/>
                </a:solidFill>
                <a:latin typeface="+mn-lt"/>
              </a:rPr>
              <a:t>Gastroenterol</a:t>
            </a:r>
            <a:r>
              <a:rPr lang="en-US" sz="1400" dirty="0">
                <a:solidFill>
                  <a:srgbClr val="FFFFFF"/>
                </a:solidFill>
                <a:latin typeface="+mn-lt"/>
              </a:rPr>
              <a:t>. </a:t>
            </a:r>
            <a:r>
              <a:rPr lang="en-US" sz="1400" dirty="0" smtClean="0">
                <a:solidFill>
                  <a:srgbClr val="FFFFFF"/>
                </a:solidFill>
                <a:latin typeface="+mn-lt"/>
              </a:rPr>
              <a:t>2017;23:3589-3606. </a:t>
            </a:r>
            <a:r>
              <a:rPr lang="en-US" sz="1400" dirty="0">
                <a:solidFill>
                  <a:srgbClr val="FFFFFF"/>
                </a:solidFill>
                <a:latin typeface="+mn-lt"/>
              </a:rPr>
              <a:t>Review.</a:t>
            </a:r>
          </a:p>
        </p:txBody>
      </p:sp>
    </p:spTree>
    <p:extLst>
      <p:ext uri="{BB962C8B-B14F-4D97-AF65-F5344CB8AC3E}">
        <p14:creationId xmlns:p14="http://schemas.microsoft.com/office/powerpoint/2010/main" val="4670315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84041" name="Rectangle 9"/>
          <p:cNvSpPr>
            <a:spLocks noGrp="1" noChangeArrowheads="1"/>
          </p:cNvSpPr>
          <p:nvPr>
            <p:ph type="title"/>
          </p:nvPr>
        </p:nvSpPr>
        <p:spPr>
          <a:xfrm>
            <a:off x="0" y="0"/>
            <a:ext cx="9144000" cy="1113184"/>
          </a:xfrm>
          <a:solidFill>
            <a:schemeClr val="tx2"/>
          </a:solidFill>
        </p:spPr>
        <p:txBody>
          <a:bodyPr/>
          <a:lstStyle/>
          <a:p>
            <a:pPr algn="ctr"/>
            <a:r>
              <a:rPr lang="en-US" sz="3200" dirty="0" smtClean="0">
                <a:latin typeface="+mn-lt"/>
              </a:rPr>
              <a:t>WHO Alert -- HAV outbreaks mostly affecting MSM</a:t>
            </a:r>
            <a:br>
              <a:rPr lang="en-US" sz="3200" dirty="0" smtClean="0">
                <a:latin typeface="+mn-lt"/>
              </a:rPr>
            </a:br>
            <a:r>
              <a:rPr lang="en-US" dirty="0" smtClean="0">
                <a:latin typeface="+mn-lt"/>
              </a:rPr>
              <a:t>7 June 2017</a:t>
            </a:r>
            <a:endParaRPr lang="en-US" dirty="0">
              <a:latin typeface="+mn-lt"/>
            </a:endParaRPr>
          </a:p>
        </p:txBody>
      </p:sp>
      <p:sp>
        <p:nvSpPr>
          <p:cNvPr id="16" name="Rectangle 9"/>
          <p:cNvSpPr txBox="1">
            <a:spLocks noChangeArrowheads="1"/>
          </p:cNvSpPr>
          <p:nvPr/>
        </p:nvSpPr>
        <p:spPr bwMode="black">
          <a:xfrm>
            <a:off x="0" y="6525344"/>
            <a:ext cx="9144000" cy="411088"/>
          </a:xfrm>
          <a:prstGeom prst="rect">
            <a:avLst/>
          </a:prstGeom>
          <a:solidFill>
            <a:schemeClr val="tx2"/>
          </a:solid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chemeClr val="bg1"/>
                </a:solidFill>
                <a:latin typeface="Arial" pitchFamily="34" charset="0"/>
                <a:ea typeface="ＭＳ Ｐゴシック" charset="0"/>
                <a:cs typeface="Arial" pitchFamily="34" charset="0"/>
              </a:defRPr>
            </a:lvl1pPr>
            <a:lvl2pPr algn="l" rtl="0" eaLnBrk="0" fontAlgn="base" hangingPunct="0">
              <a:spcBef>
                <a:spcPct val="0"/>
              </a:spcBef>
              <a:spcAft>
                <a:spcPct val="0"/>
              </a:spcAft>
              <a:defRPr sz="2400" b="1">
                <a:solidFill>
                  <a:schemeClr val="bg1"/>
                </a:solidFill>
                <a:latin typeface="Arial" pitchFamily="34" charset="0"/>
                <a:ea typeface="ＭＳ Ｐゴシック" charset="0"/>
                <a:cs typeface="ＭＳ Ｐゴシック" charset="0"/>
              </a:defRPr>
            </a:lvl2pPr>
            <a:lvl3pPr algn="l" rtl="0" eaLnBrk="0" fontAlgn="base" hangingPunct="0">
              <a:spcBef>
                <a:spcPct val="0"/>
              </a:spcBef>
              <a:spcAft>
                <a:spcPct val="0"/>
              </a:spcAft>
              <a:defRPr sz="2400" b="1">
                <a:solidFill>
                  <a:schemeClr val="bg1"/>
                </a:solidFill>
                <a:latin typeface="Arial" pitchFamily="34" charset="0"/>
                <a:ea typeface="ＭＳ Ｐゴシック" charset="0"/>
                <a:cs typeface="ＭＳ Ｐゴシック" charset="0"/>
              </a:defRPr>
            </a:lvl3pPr>
            <a:lvl4pPr algn="l" rtl="0" eaLnBrk="0" fontAlgn="base" hangingPunct="0">
              <a:spcBef>
                <a:spcPct val="0"/>
              </a:spcBef>
              <a:spcAft>
                <a:spcPct val="0"/>
              </a:spcAft>
              <a:defRPr sz="2400" b="1">
                <a:solidFill>
                  <a:schemeClr val="bg1"/>
                </a:solidFill>
                <a:latin typeface="Arial" pitchFamily="34" charset="0"/>
                <a:ea typeface="ＭＳ Ｐゴシック" charset="0"/>
                <a:cs typeface="ＭＳ Ｐゴシック" charset="0"/>
              </a:defRPr>
            </a:lvl4pPr>
            <a:lvl5pPr algn="l" rtl="0" eaLnBrk="0" fontAlgn="base" hangingPunct="0">
              <a:spcBef>
                <a:spcPct val="0"/>
              </a:spcBef>
              <a:spcAft>
                <a:spcPct val="0"/>
              </a:spcAft>
              <a:defRPr sz="2400" b="1">
                <a:solidFill>
                  <a:schemeClr val="bg1"/>
                </a:solidFill>
                <a:latin typeface="Arial" pitchFamily="34" charset="0"/>
                <a:ea typeface="ＭＳ Ｐゴシック" charset="0"/>
                <a:cs typeface="ＭＳ Ｐゴシック" charset="0"/>
              </a:defRPr>
            </a:lvl5pPr>
            <a:lvl6pPr marL="457200" algn="l" rtl="0" fontAlgn="base">
              <a:spcBef>
                <a:spcPct val="0"/>
              </a:spcBef>
              <a:spcAft>
                <a:spcPct val="0"/>
              </a:spcAft>
              <a:defRPr sz="2400" b="1">
                <a:solidFill>
                  <a:schemeClr val="tx1"/>
                </a:solidFill>
                <a:latin typeface="Arial" pitchFamily="34" charset="0"/>
                <a:cs typeface="Arial" pitchFamily="34" charset="0"/>
              </a:defRPr>
            </a:lvl6pPr>
            <a:lvl7pPr marL="914400" algn="l" rtl="0" fontAlgn="base">
              <a:spcBef>
                <a:spcPct val="0"/>
              </a:spcBef>
              <a:spcAft>
                <a:spcPct val="0"/>
              </a:spcAft>
              <a:defRPr sz="2400" b="1">
                <a:solidFill>
                  <a:schemeClr val="tx1"/>
                </a:solidFill>
                <a:latin typeface="Arial" pitchFamily="34" charset="0"/>
                <a:cs typeface="Arial" pitchFamily="34" charset="0"/>
              </a:defRPr>
            </a:lvl7pPr>
            <a:lvl8pPr marL="1371600" algn="l" rtl="0" fontAlgn="base">
              <a:spcBef>
                <a:spcPct val="0"/>
              </a:spcBef>
              <a:spcAft>
                <a:spcPct val="0"/>
              </a:spcAft>
              <a:defRPr sz="2400" b="1">
                <a:solidFill>
                  <a:schemeClr val="tx1"/>
                </a:solidFill>
                <a:latin typeface="Arial" pitchFamily="34" charset="0"/>
                <a:cs typeface="Arial" pitchFamily="34" charset="0"/>
              </a:defRPr>
            </a:lvl8pPr>
            <a:lvl9pPr marL="1828800" algn="l" rtl="0" fontAlgn="base">
              <a:spcBef>
                <a:spcPct val="0"/>
              </a:spcBef>
              <a:spcAft>
                <a:spcPct val="0"/>
              </a:spcAft>
              <a:defRPr sz="2400" b="1">
                <a:solidFill>
                  <a:schemeClr val="tx1"/>
                </a:solidFill>
                <a:latin typeface="Arial" pitchFamily="34" charset="0"/>
                <a:cs typeface="Arial" pitchFamily="34" charset="0"/>
              </a:defRPr>
            </a:lvl9pPr>
          </a:lstStyle>
          <a:p>
            <a:r>
              <a:rPr lang="en-US" sz="1400" dirty="0">
                <a:solidFill>
                  <a:srgbClr val="FFFFFF"/>
                </a:solidFill>
              </a:rPr>
              <a:t>http://www.who.int/csr/don/07-june-2017-hepatitis-a/en/</a:t>
            </a:r>
          </a:p>
        </p:txBody>
      </p:sp>
      <p:pic>
        <p:nvPicPr>
          <p:cNvPr id="5" name="圖片 4"/>
          <p:cNvPicPr>
            <a:picLocks noChangeAspect="1"/>
          </p:cNvPicPr>
          <p:nvPr/>
        </p:nvPicPr>
        <p:blipFill rotWithShape="1">
          <a:blip r:embed="rId3"/>
          <a:srcRect l="1182" t="11200" r="73225" b="23720"/>
          <a:stretch/>
        </p:blipFill>
        <p:spPr>
          <a:xfrm>
            <a:off x="5436096" y="1282990"/>
            <a:ext cx="3604991" cy="5156416"/>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6" name="文字方塊 5"/>
          <p:cNvSpPr txBox="1"/>
          <p:nvPr/>
        </p:nvSpPr>
        <p:spPr>
          <a:xfrm>
            <a:off x="251520" y="1205971"/>
            <a:ext cx="5112568" cy="5170646"/>
          </a:xfrm>
          <a:prstGeom prst="rect">
            <a:avLst/>
          </a:prstGeom>
          <a:noFill/>
        </p:spPr>
        <p:txBody>
          <a:bodyPr wrap="square" rtlCol="0">
            <a:spAutoFit/>
          </a:bodyPr>
          <a:lstStyle/>
          <a:p>
            <a:pPr marL="285750" indent="-285750">
              <a:lnSpc>
                <a:spcPts val="3300"/>
              </a:lnSpc>
              <a:buFont typeface="Wingdings" panose="05000000000000000000" pitchFamily="2" charset="2"/>
              <a:buChar char="l"/>
            </a:pPr>
            <a:r>
              <a:rPr lang="en-US" altLang="zh-TW" sz="2400" dirty="0" smtClean="0"/>
              <a:t>Unusual increase since June 2016</a:t>
            </a:r>
          </a:p>
          <a:p>
            <a:pPr marL="742950" lvl="1" indent="-285750">
              <a:lnSpc>
                <a:spcPts val="3300"/>
              </a:lnSpc>
              <a:buFont typeface="Wingdings" panose="05000000000000000000" pitchFamily="2" charset="2"/>
              <a:buChar char="l"/>
            </a:pPr>
            <a:r>
              <a:rPr lang="en-US" altLang="zh-TW" sz="2400" dirty="0" smtClean="0"/>
              <a:t>Affecting mainly MSM</a:t>
            </a:r>
          </a:p>
          <a:p>
            <a:pPr marL="742950" lvl="1" indent="-285750">
              <a:lnSpc>
                <a:spcPts val="3300"/>
              </a:lnSpc>
              <a:buFont typeface="Wingdings" panose="05000000000000000000" pitchFamily="2" charset="2"/>
              <a:buChar char="l"/>
            </a:pPr>
            <a:r>
              <a:rPr lang="en-US" altLang="zh-TW" sz="2400" dirty="0" smtClean="0"/>
              <a:t>Low-</a:t>
            </a:r>
            <a:r>
              <a:rPr lang="en-US" altLang="zh-TW" sz="2400" dirty="0" err="1" smtClean="0"/>
              <a:t>endemicity</a:t>
            </a:r>
            <a:r>
              <a:rPr lang="en-US" altLang="zh-TW" sz="2400" dirty="0" smtClean="0"/>
              <a:t> countries</a:t>
            </a:r>
          </a:p>
          <a:p>
            <a:pPr marL="742950" lvl="1" indent="-285750">
              <a:lnSpc>
                <a:spcPts val="3300"/>
              </a:lnSpc>
              <a:buFont typeface="Wingdings" panose="05000000000000000000" pitchFamily="2" charset="2"/>
              <a:buChar char="l"/>
            </a:pPr>
            <a:r>
              <a:rPr lang="en-US" altLang="zh-TW" sz="2400" dirty="0" smtClean="0"/>
              <a:t>Sexual transmission (oral-anal)</a:t>
            </a:r>
            <a:endParaRPr lang="en-US" altLang="zh-TW" sz="2400" dirty="0"/>
          </a:p>
          <a:p>
            <a:pPr marL="285750" indent="-285750">
              <a:lnSpc>
                <a:spcPts val="3300"/>
              </a:lnSpc>
              <a:buFont typeface="Wingdings" panose="05000000000000000000" pitchFamily="2" charset="2"/>
              <a:buChar char="l"/>
            </a:pPr>
            <a:endParaRPr lang="en-US" altLang="zh-TW" sz="2400" dirty="0" smtClean="0"/>
          </a:p>
          <a:p>
            <a:pPr marL="285750" indent="-285750">
              <a:lnSpc>
                <a:spcPts val="3300"/>
              </a:lnSpc>
              <a:buFont typeface="Wingdings" panose="05000000000000000000" pitchFamily="2" charset="2"/>
              <a:buChar char="l"/>
            </a:pPr>
            <a:r>
              <a:rPr lang="en-US" altLang="zh-TW" sz="2400" dirty="0" smtClean="0"/>
              <a:t>European region</a:t>
            </a:r>
          </a:p>
          <a:p>
            <a:pPr marL="742950" lvl="1" indent="-285750">
              <a:lnSpc>
                <a:spcPts val="3300"/>
              </a:lnSpc>
              <a:buFont typeface="Wingdings" panose="05000000000000000000" pitchFamily="2" charset="2"/>
              <a:buChar char="l"/>
            </a:pPr>
            <a:r>
              <a:rPr lang="en-US" altLang="zh-TW" sz="2400" dirty="0" smtClean="0"/>
              <a:t>&gt;1000 cases in 15 countries</a:t>
            </a:r>
          </a:p>
          <a:p>
            <a:pPr marL="742950" lvl="1" indent="-285750">
              <a:lnSpc>
                <a:spcPts val="3300"/>
              </a:lnSpc>
              <a:buFont typeface="Wingdings" panose="05000000000000000000" pitchFamily="2" charset="2"/>
              <a:buChar char="l"/>
            </a:pPr>
            <a:r>
              <a:rPr lang="en-US" altLang="zh-TW" sz="2400" dirty="0"/>
              <a:t>3 multi-country outbreaks </a:t>
            </a:r>
            <a:endParaRPr lang="en-US" altLang="zh-TW" sz="2400" dirty="0" smtClean="0"/>
          </a:p>
          <a:p>
            <a:pPr marL="285750" indent="-285750">
              <a:lnSpc>
                <a:spcPts val="3300"/>
              </a:lnSpc>
              <a:buFont typeface="Wingdings" panose="05000000000000000000" pitchFamily="2" charset="2"/>
              <a:buChar char="l"/>
            </a:pPr>
            <a:endParaRPr lang="en-US" altLang="zh-TW" sz="2400" dirty="0" smtClean="0"/>
          </a:p>
          <a:p>
            <a:pPr marL="285750" indent="-285750">
              <a:lnSpc>
                <a:spcPts val="3300"/>
              </a:lnSpc>
              <a:buFont typeface="Wingdings" panose="05000000000000000000" pitchFamily="2" charset="2"/>
              <a:buChar char="l"/>
            </a:pPr>
            <a:r>
              <a:rPr lang="en-US" altLang="zh-TW" sz="2400" dirty="0" smtClean="0"/>
              <a:t>Americas</a:t>
            </a:r>
          </a:p>
          <a:p>
            <a:pPr marL="742950" lvl="1" indent="-285750">
              <a:lnSpc>
                <a:spcPts val="3300"/>
              </a:lnSpc>
              <a:buFont typeface="Wingdings" panose="05000000000000000000" pitchFamily="2" charset="2"/>
              <a:buChar char="l"/>
            </a:pPr>
            <a:r>
              <a:rPr lang="en-US" altLang="zh-TW" sz="2400" dirty="0" smtClean="0"/>
              <a:t>&gt;700 cases in Chile</a:t>
            </a:r>
          </a:p>
          <a:p>
            <a:pPr marL="742950" lvl="1" indent="-285750">
              <a:lnSpc>
                <a:spcPts val="3300"/>
              </a:lnSpc>
              <a:buFont typeface="Wingdings" panose="05000000000000000000" pitchFamily="2" charset="2"/>
              <a:buChar char="l"/>
            </a:pPr>
            <a:r>
              <a:rPr lang="en-US" altLang="zh-TW" sz="2400" dirty="0" smtClean="0"/>
              <a:t>Increase in NYC, USA</a:t>
            </a:r>
            <a:endParaRPr lang="zh-TW" altLang="en-US" sz="2400" dirty="0"/>
          </a:p>
        </p:txBody>
      </p:sp>
    </p:spTree>
    <p:extLst>
      <p:ext uri="{BB962C8B-B14F-4D97-AF65-F5344CB8AC3E}">
        <p14:creationId xmlns:p14="http://schemas.microsoft.com/office/powerpoint/2010/main" val="11554536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AutoShape 5" descr="Centers for Disease Control and Prevention. CDC twenty four seven. Saving Lives, Protecting Peopl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graphicFrame>
        <p:nvGraphicFramePr>
          <p:cNvPr id="5" name="Tabela 20"/>
          <p:cNvGraphicFramePr>
            <a:graphicFrameLocks noGrp="1"/>
          </p:cNvGraphicFramePr>
          <p:nvPr>
            <p:extLst>
              <p:ext uri="{D42A27DB-BD31-4B8C-83A1-F6EECF244321}">
                <p14:modId xmlns:p14="http://schemas.microsoft.com/office/powerpoint/2010/main" val="4109655702"/>
              </p:ext>
            </p:extLst>
          </p:nvPr>
        </p:nvGraphicFramePr>
        <p:xfrm>
          <a:off x="384690" y="3398358"/>
          <a:ext cx="8435782" cy="457178"/>
        </p:xfrm>
        <a:graphic>
          <a:graphicData uri="http://schemas.openxmlformats.org/drawingml/2006/table">
            <a:tbl>
              <a:tblPr firstRow="1" bandRow="1"/>
              <a:tblGrid>
                <a:gridCol w="226870">
                  <a:extLst>
                    <a:ext uri="{9D8B030D-6E8A-4147-A177-3AD203B41FA5}">
                      <a16:colId xmlns:a16="http://schemas.microsoft.com/office/drawing/2014/main" xmlns="" val="20000"/>
                    </a:ext>
                  </a:extLst>
                </a:gridCol>
                <a:gridCol w="216024">
                  <a:extLst>
                    <a:ext uri="{9D8B030D-6E8A-4147-A177-3AD203B41FA5}">
                      <a16:colId xmlns:a16="http://schemas.microsoft.com/office/drawing/2014/main" xmlns="" val="20001"/>
                    </a:ext>
                  </a:extLst>
                </a:gridCol>
                <a:gridCol w="216024">
                  <a:extLst>
                    <a:ext uri="{9D8B030D-6E8A-4147-A177-3AD203B41FA5}">
                      <a16:colId xmlns:a16="http://schemas.microsoft.com/office/drawing/2014/main" xmlns="" val="20002"/>
                    </a:ext>
                  </a:extLst>
                </a:gridCol>
                <a:gridCol w="216024">
                  <a:extLst>
                    <a:ext uri="{9D8B030D-6E8A-4147-A177-3AD203B41FA5}">
                      <a16:colId xmlns:a16="http://schemas.microsoft.com/office/drawing/2014/main" xmlns="" val="20003"/>
                    </a:ext>
                  </a:extLst>
                </a:gridCol>
                <a:gridCol w="216024">
                  <a:extLst>
                    <a:ext uri="{9D8B030D-6E8A-4147-A177-3AD203B41FA5}">
                      <a16:colId xmlns:a16="http://schemas.microsoft.com/office/drawing/2014/main" xmlns="" val="20004"/>
                    </a:ext>
                  </a:extLst>
                </a:gridCol>
                <a:gridCol w="216024">
                  <a:extLst>
                    <a:ext uri="{9D8B030D-6E8A-4147-A177-3AD203B41FA5}">
                      <a16:colId xmlns:a16="http://schemas.microsoft.com/office/drawing/2014/main" xmlns="" val="20005"/>
                    </a:ext>
                  </a:extLst>
                </a:gridCol>
                <a:gridCol w="216024">
                  <a:extLst>
                    <a:ext uri="{9D8B030D-6E8A-4147-A177-3AD203B41FA5}">
                      <a16:colId xmlns:a16="http://schemas.microsoft.com/office/drawing/2014/main" xmlns="" val="20006"/>
                    </a:ext>
                  </a:extLst>
                </a:gridCol>
                <a:gridCol w="216024">
                  <a:extLst>
                    <a:ext uri="{9D8B030D-6E8A-4147-A177-3AD203B41FA5}">
                      <a16:colId xmlns:a16="http://schemas.microsoft.com/office/drawing/2014/main" xmlns="" val="20007"/>
                    </a:ext>
                  </a:extLst>
                </a:gridCol>
                <a:gridCol w="216024">
                  <a:extLst>
                    <a:ext uri="{9D8B030D-6E8A-4147-A177-3AD203B41FA5}">
                      <a16:colId xmlns:a16="http://schemas.microsoft.com/office/drawing/2014/main" xmlns="" val="20008"/>
                    </a:ext>
                  </a:extLst>
                </a:gridCol>
                <a:gridCol w="288032">
                  <a:extLst>
                    <a:ext uri="{9D8B030D-6E8A-4147-A177-3AD203B41FA5}">
                      <a16:colId xmlns:a16="http://schemas.microsoft.com/office/drawing/2014/main" xmlns="" val="20009"/>
                    </a:ext>
                  </a:extLst>
                </a:gridCol>
                <a:gridCol w="288032">
                  <a:extLst>
                    <a:ext uri="{9D8B030D-6E8A-4147-A177-3AD203B41FA5}">
                      <a16:colId xmlns:a16="http://schemas.microsoft.com/office/drawing/2014/main" xmlns="" val="20010"/>
                    </a:ext>
                  </a:extLst>
                </a:gridCol>
                <a:gridCol w="288032">
                  <a:extLst>
                    <a:ext uri="{9D8B030D-6E8A-4147-A177-3AD203B41FA5}">
                      <a16:colId xmlns:a16="http://schemas.microsoft.com/office/drawing/2014/main" xmlns="" val="20011"/>
                    </a:ext>
                  </a:extLst>
                </a:gridCol>
                <a:gridCol w="216024">
                  <a:extLst>
                    <a:ext uri="{9D8B030D-6E8A-4147-A177-3AD203B41FA5}">
                      <a16:colId xmlns:a16="http://schemas.microsoft.com/office/drawing/2014/main" xmlns="" val="20012"/>
                    </a:ext>
                  </a:extLst>
                </a:gridCol>
                <a:gridCol w="216024">
                  <a:extLst>
                    <a:ext uri="{9D8B030D-6E8A-4147-A177-3AD203B41FA5}">
                      <a16:colId xmlns:a16="http://schemas.microsoft.com/office/drawing/2014/main" xmlns="" val="20013"/>
                    </a:ext>
                  </a:extLst>
                </a:gridCol>
                <a:gridCol w="216024">
                  <a:extLst>
                    <a:ext uri="{9D8B030D-6E8A-4147-A177-3AD203B41FA5}">
                      <a16:colId xmlns:a16="http://schemas.microsoft.com/office/drawing/2014/main" xmlns="" val="20014"/>
                    </a:ext>
                  </a:extLst>
                </a:gridCol>
                <a:gridCol w="216024">
                  <a:extLst>
                    <a:ext uri="{9D8B030D-6E8A-4147-A177-3AD203B41FA5}">
                      <a16:colId xmlns:a16="http://schemas.microsoft.com/office/drawing/2014/main" xmlns="" val="20015"/>
                    </a:ext>
                  </a:extLst>
                </a:gridCol>
                <a:gridCol w="216024">
                  <a:extLst>
                    <a:ext uri="{9D8B030D-6E8A-4147-A177-3AD203B41FA5}">
                      <a16:colId xmlns:a16="http://schemas.microsoft.com/office/drawing/2014/main" xmlns="" val="20016"/>
                    </a:ext>
                  </a:extLst>
                </a:gridCol>
                <a:gridCol w="216024">
                  <a:extLst>
                    <a:ext uri="{9D8B030D-6E8A-4147-A177-3AD203B41FA5}">
                      <a16:colId xmlns:a16="http://schemas.microsoft.com/office/drawing/2014/main" xmlns="" val="20017"/>
                    </a:ext>
                  </a:extLst>
                </a:gridCol>
                <a:gridCol w="216024">
                  <a:extLst>
                    <a:ext uri="{9D8B030D-6E8A-4147-A177-3AD203B41FA5}">
                      <a16:colId xmlns:a16="http://schemas.microsoft.com/office/drawing/2014/main" xmlns="" val="20018"/>
                    </a:ext>
                  </a:extLst>
                </a:gridCol>
                <a:gridCol w="216024">
                  <a:extLst>
                    <a:ext uri="{9D8B030D-6E8A-4147-A177-3AD203B41FA5}">
                      <a16:colId xmlns:a16="http://schemas.microsoft.com/office/drawing/2014/main" xmlns="" val="20019"/>
                    </a:ext>
                  </a:extLst>
                </a:gridCol>
                <a:gridCol w="216024">
                  <a:extLst>
                    <a:ext uri="{9D8B030D-6E8A-4147-A177-3AD203B41FA5}">
                      <a16:colId xmlns:a16="http://schemas.microsoft.com/office/drawing/2014/main" xmlns="" val="20020"/>
                    </a:ext>
                  </a:extLst>
                </a:gridCol>
                <a:gridCol w="288032">
                  <a:extLst>
                    <a:ext uri="{9D8B030D-6E8A-4147-A177-3AD203B41FA5}">
                      <a16:colId xmlns:a16="http://schemas.microsoft.com/office/drawing/2014/main" xmlns="" val="20021"/>
                    </a:ext>
                  </a:extLst>
                </a:gridCol>
                <a:gridCol w="288032">
                  <a:extLst>
                    <a:ext uri="{9D8B030D-6E8A-4147-A177-3AD203B41FA5}">
                      <a16:colId xmlns:a16="http://schemas.microsoft.com/office/drawing/2014/main" xmlns="" val="20022"/>
                    </a:ext>
                  </a:extLst>
                </a:gridCol>
                <a:gridCol w="288032">
                  <a:extLst>
                    <a:ext uri="{9D8B030D-6E8A-4147-A177-3AD203B41FA5}">
                      <a16:colId xmlns:a16="http://schemas.microsoft.com/office/drawing/2014/main" xmlns="" val="20023"/>
                    </a:ext>
                  </a:extLst>
                </a:gridCol>
                <a:gridCol w="216024">
                  <a:extLst>
                    <a:ext uri="{9D8B030D-6E8A-4147-A177-3AD203B41FA5}">
                      <a16:colId xmlns:a16="http://schemas.microsoft.com/office/drawing/2014/main" xmlns="" val="20024"/>
                    </a:ext>
                  </a:extLst>
                </a:gridCol>
                <a:gridCol w="216024">
                  <a:extLst>
                    <a:ext uri="{9D8B030D-6E8A-4147-A177-3AD203B41FA5}">
                      <a16:colId xmlns:a16="http://schemas.microsoft.com/office/drawing/2014/main" xmlns="" val="20025"/>
                    </a:ext>
                  </a:extLst>
                </a:gridCol>
                <a:gridCol w="216024">
                  <a:extLst>
                    <a:ext uri="{9D8B030D-6E8A-4147-A177-3AD203B41FA5}">
                      <a16:colId xmlns:a16="http://schemas.microsoft.com/office/drawing/2014/main" xmlns="" val="20026"/>
                    </a:ext>
                  </a:extLst>
                </a:gridCol>
                <a:gridCol w="216024">
                  <a:extLst>
                    <a:ext uri="{9D8B030D-6E8A-4147-A177-3AD203B41FA5}">
                      <a16:colId xmlns:a16="http://schemas.microsoft.com/office/drawing/2014/main" xmlns="" val="3402253434"/>
                    </a:ext>
                  </a:extLst>
                </a:gridCol>
                <a:gridCol w="216024">
                  <a:extLst>
                    <a:ext uri="{9D8B030D-6E8A-4147-A177-3AD203B41FA5}">
                      <a16:colId xmlns:a16="http://schemas.microsoft.com/office/drawing/2014/main" xmlns="" val="3935408331"/>
                    </a:ext>
                  </a:extLst>
                </a:gridCol>
                <a:gridCol w="216024">
                  <a:extLst>
                    <a:ext uri="{9D8B030D-6E8A-4147-A177-3AD203B41FA5}">
                      <a16:colId xmlns:a16="http://schemas.microsoft.com/office/drawing/2014/main" xmlns="" val="1429232792"/>
                    </a:ext>
                  </a:extLst>
                </a:gridCol>
                <a:gridCol w="216024">
                  <a:extLst>
                    <a:ext uri="{9D8B030D-6E8A-4147-A177-3AD203B41FA5}">
                      <a16:colId xmlns:a16="http://schemas.microsoft.com/office/drawing/2014/main" xmlns="" val="523574136"/>
                    </a:ext>
                  </a:extLst>
                </a:gridCol>
                <a:gridCol w="216024">
                  <a:extLst>
                    <a:ext uri="{9D8B030D-6E8A-4147-A177-3AD203B41FA5}">
                      <a16:colId xmlns:a16="http://schemas.microsoft.com/office/drawing/2014/main" xmlns="" val="27019680"/>
                    </a:ext>
                  </a:extLst>
                </a:gridCol>
                <a:gridCol w="216024">
                  <a:extLst>
                    <a:ext uri="{9D8B030D-6E8A-4147-A177-3AD203B41FA5}">
                      <a16:colId xmlns:a16="http://schemas.microsoft.com/office/drawing/2014/main" xmlns="" val="4218479990"/>
                    </a:ext>
                  </a:extLst>
                </a:gridCol>
                <a:gridCol w="288032">
                  <a:extLst>
                    <a:ext uri="{9D8B030D-6E8A-4147-A177-3AD203B41FA5}">
                      <a16:colId xmlns:a16="http://schemas.microsoft.com/office/drawing/2014/main" xmlns="" val="1708927988"/>
                    </a:ext>
                  </a:extLst>
                </a:gridCol>
                <a:gridCol w="288032">
                  <a:extLst>
                    <a:ext uri="{9D8B030D-6E8A-4147-A177-3AD203B41FA5}">
                      <a16:colId xmlns:a16="http://schemas.microsoft.com/office/drawing/2014/main" xmlns="" val="153380897"/>
                    </a:ext>
                  </a:extLst>
                </a:gridCol>
                <a:gridCol w="288032">
                  <a:extLst>
                    <a:ext uri="{9D8B030D-6E8A-4147-A177-3AD203B41FA5}">
                      <a16:colId xmlns:a16="http://schemas.microsoft.com/office/drawing/2014/main" xmlns="" val="3709595918"/>
                    </a:ext>
                  </a:extLst>
                </a:gridCol>
              </a:tblGrid>
              <a:tr h="457178">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altLang="zh-TW" sz="2000" b="1" dirty="0" smtClean="0">
                          <a:solidFill>
                            <a:schemeClr val="tx1"/>
                          </a:solidFill>
                        </a:rPr>
                        <a:t>1</a:t>
                      </a:r>
                      <a:endParaRPr lang="pt-BR" sz="2000" b="1" dirty="0">
                        <a:solidFill>
                          <a:schemeClr val="tx1"/>
                        </a:solidFill>
                      </a:endParaRPr>
                    </a:p>
                  </a:txBody>
                  <a:tcPr marL="0" marR="0" marT="45709" marB="45709">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altLang="zh-TW" sz="2000" b="1" dirty="0" smtClean="0">
                          <a:solidFill>
                            <a:schemeClr val="tx1"/>
                          </a:solidFill>
                        </a:rPr>
                        <a:t>2</a:t>
                      </a:r>
                      <a:endParaRPr lang="pt-BR" sz="2000" b="1" dirty="0">
                        <a:solidFill>
                          <a:schemeClr val="tx1"/>
                        </a:solidFill>
                      </a:endParaRPr>
                    </a:p>
                  </a:txBody>
                  <a:tcPr marL="0" marR="0" marT="45709" marB="45709">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altLang="zh-TW" sz="2000" b="1" dirty="0" smtClean="0">
                          <a:solidFill>
                            <a:schemeClr val="tx1"/>
                          </a:solidFill>
                        </a:rPr>
                        <a:t>3</a:t>
                      </a:r>
                      <a:endParaRPr lang="pt-BR" sz="2000" b="1" dirty="0">
                        <a:solidFill>
                          <a:schemeClr val="tx1"/>
                        </a:solidFill>
                      </a:endParaRPr>
                    </a:p>
                  </a:txBody>
                  <a:tcPr marL="0" marR="0" marT="45709" marB="45709">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altLang="zh-TW" sz="2000" b="1" dirty="0" smtClean="0">
                          <a:solidFill>
                            <a:schemeClr val="tx1"/>
                          </a:solidFill>
                        </a:rPr>
                        <a:t>4</a:t>
                      </a:r>
                      <a:endParaRPr lang="pt-BR" sz="2000" b="1" dirty="0">
                        <a:solidFill>
                          <a:schemeClr val="tx1"/>
                        </a:solidFill>
                      </a:endParaRPr>
                    </a:p>
                  </a:txBody>
                  <a:tcPr marL="0" marR="0" marT="45709" marB="45709">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altLang="zh-TW" sz="2000" b="1" dirty="0" smtClean="0">
                          <a:solidFill>
                            <a:schemeClr val="tx1"/>
                          </a:solidFill>
                        </a:rPr>
                        <a:t>5</a:t>
                      </a:r>
                      <a:endParaRPr lang="pt-BR" sz="2000" b="1" dirty="0">
                        <a:solidFill>
                          <a:schemeClr val="tx1"/>
                        </a:solidFill>
                      </a:endParaRPr>
                    </a:p>
                  </a:txBody>
                  <a:tcPr marL="0" marR="0" marT="45709" marB="45709">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altLang="zh-TW" sz="2000" b="1" dirty="0" smtClean="0">
                          <a:solidFill>
                            <a:schemeClr val="tx1"/>
                          </a:solidFill>
                        </a:rPr>
                        <a:t>6</a:t>
                      </a:r>
                      <a:endParaRPr lang="pt-BR" sz="2000" b="1" dirty="0">
                        <a:solidFill>
                          <a:schemeClr val="tx1"/>
                        </a:solidFill>
                      </a:endParaRPr>
                    </a:p>
                  </a:txBody>
                  <a:tcPr marL="0" marR="0" marT="45709" marB="45709">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altLang="zh-TW" sz="2000" b="1" dirty="0" smtClean="0">
                          <a:solidFill>
                            <a:schemeClr val="tx1"/>
                          </a:solidFill>
                        </a:rPr>
                        <a:t>7</a:t>
                      </a:r>
                      <a:endParaRPr lang="pt-BR" sz="2000" b="1" dirty="0">
                        <a:solidFill>
                          <a:schemeClr val="tx1"/>
                        </a:solidFill>
                      </a:endParaRPr>
                    </a:p>
                  </a:txBody>
                  <a:tcPr marL="0" marR="0" marT="45709" marB="45709">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altLang="zh-TW" sz="2000" b="1" dirty="0" smtClean="0">
                          <a:solidFill>
                            <a:schemeClr val="tx1"/>
                          </a:solidFill>
                        </a:rPr>
                        <a:t>8</a:t>
                      </a:r>
                      <a:endParaRPr lang="pt-BR" sz="2000" b="1" dirty="0">
                        <a:solidFill>
                          <a:schemeClr val="tx1"/>
                        </a:solidFill>
                      </a:endParaRPr>
                    </a:p>
                  </a:txBody>
                  <a:tcPr marL="0" marR="0" marT="45709" marB="45709">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altLang="zh-TW" sz="2000" b="1" dirty="0" smtClean="0">
                          <a:solidFill>
                            <a:schemeClr val="tx1"/>
                          </a:solidFill>
                        </a:rPr>
                        <a:t>9</a:t>
                      </a:r>
                      <a:endParaRPr lang="pt-BR" sz="2000" b="1" dirty="0">
                        <a:solidFill>
                          <a:schemeClr val="tx1"/>
                        </a:solidFill>
                      </a:endParaRPr>
                    </a:p>
                  </a:txBody>
                  <a:tcPr marL="0" marR="0" marT="45709" marB="45709">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altLang="zh-TW" sz="2000" b="1" dirty="0" smtClean="0">
                          <a:solidFill>
                            <a:schemeClr val="tx1"/>
                          </a:solidFill>
                        </a:rPr>
                        <a:t>10</a:t>
                      </a:r>
                      <a:endParaRPr lang="pt-BR" sz="2000" b="1" dirty="0">
                        <a:solidFill>
                          <a:schemeClr val="tx1"/>
                        </a:solidFill>
                      </a:endParaRPr>
                    </a:p>
                  </a:txBody>
                  <a:tcPr marL="0" marR="0" marT="45709" marB="45709">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altLang="zh-TW" sz="2000" b="1" dirty="0" smtClean="0">
                          <a:solidFill>
                            <a:schemeClr val="tx1"/>
                          </a:solidFill>
                        </a:rPr>
                        <a:t>11</a:t>
                      </a:r>
                      <a:endParaRPr lang="pt-BR" sz="2000" b="1" dirty="0">
                        <a:solidFill>
                          <a:schemeClr val="tx1"/>
                        </a:solidFill>
                      </a:endParaRPr>
                    </a:p>
                  </a:txBody>
                  <a:tcPr marL="0" marR="0" marT="45709" marB="45709">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altLang="zh-TW" sz="2000" b="1" dirty="0" smtClean="0">
                          <a:solidFill>
                            <a:schemeClr val="tx1"/>
                          </a:solidFill>
                        </a:rPr>
                        <a:t>12</a:t>
                      </a:r>
                      <a:endParaRPr lang="pt-BR" sz="2000" b="1" dirty="0">
                        <a:solidFill>
                          <a:schemeClr val="tx1"/>
                        </a:solidFill>
                      </a:endParaRPr>
                    </a:p>
                  </a:txBody>
                  <a:tcPr marL="0" marR="0" marT="45709" marB="45709">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altLang="zh-TW" sz="2000" b="1" dirty="0" smtClean="0">
                          <a:solidFill>
                            <a:schemeClr val="tx1"/>
                          </a:solidFill>
                        </a:rPr>
                        <a:t>1</a:t>
                      </a:r>
                      <a:endParaRPr lang="pt-BR" sz="2000" b="1" dirty="0">
                        <a:solidFill>
                          <a:schemeClr val="tx1"/>
                        </a:solidFill>
                      </a:endParaRPr>
                    </a:p>
                  </a:txBody>
                  <a:tcPr marL="0" marR="0" marT="45709" marB="45709">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C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altLang="zh-TW" sz="2000" b="1" dirty="0" smtClean="0">
                          <a:solidFill>
                            <a:schemeClr val="tx1"/>
                          </a:solidFill>
                        </a:rPr>
                        <a:t>2</a:t>
                      </a:r>
                      <a:endParaRPr lang="pt-BR" sz="2000" b="1" dirty="0">
                        <a:solidFill>
                          <a:schemeClr val="tx1"/>
                        </a:solidFill>
                      </a:endParaRPr>
                    </a:p>
                  </a:txBody>
                  <a:tcPr marL="0" marR="0" marT="45709" marB="45709">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C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altLang="zh-TW" sz="2000" b="1" dirty="0" smtClean="0">
                          <a:solidFill>
                            <a:schemeClr val="tx1"/>
                          </a:solidFill>
                        </a:rPr>
                        <a:t>3</a:t>
                      </a:r>
                      <a:endParaRPr lang="pt-BR" sz="2000" b="1" dirty="0">
                        <a:solidFill>
                          <a:schemeClr val="tx1"/>
                        </a:solidFill>
                      </a:endParaRPr>
                    </a:p>
                  </a:txBody>
                  <a:tcPr marL="0" marR="0" marT="45709" marB="45709">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C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altLang="zh-TW" sz="2000" b="1" dirty="0" smtClean="0">
                          <a:solidFill>
                            <a:schemeClr val="tx1"/>
                          </a:solidFill>
                        </a:rPr>
                        <a:t>4</a:t>
                      </a:r>
                      <a:endParaRPr lang="pt-BR" sz="2000" b="1" dirty="0">
                        <a:solidFill>
                          <a:schemeClr val="tx1"/>
                        </a:solidFill>
                      </a:endParaRPr>
                    </a:p>
                  </a:txBody>
                  <a:tcPr marL="0" marR="0" marT="45709" marB="45709">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C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altLang="zh-TW" sz="2000" b="1" dirty="0" smtClean="0">
                          <a:solidFill>
                            <a:schemeClr val="tx1"/>
                          </a:solidFill>
                        </a:rPr>
                        <a:t>5</a:t>
                      </a:r>
                      <a:endParaRPr lang="pt-BR" sz="2000" b="1" dirty="0">
                        <a:solidFill>
                          <a:schemeClr val="tx1"/>
                        </a:solidFill>
                      </a:endParaRPr>
                    </a:p>
                  </a:txBody>
                  <a:tcPr marL="0" marR="0" marT="45709" marB="45709">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C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altLang="zh-TW" sz="2000" b="1" dirty="0" smtClean="0">
                          <a:solidFill>
                            <a:schemeClr val="tx1"/>
                          </a:solidFill>
                        </a:rPr>
                        <a:t>6</a:t>
                      </a:r>
                      <a:endParaRPr lang="pt-BR" sz="2000" b="1" dirty="0">
                        <a:solidFill>
                          <a:schemeClr val="tx1"/>
                        </a:solidFill>
                      </a:endParaRPr>
                    </a:p>
                  </a:txBody>
                  <a:tcPr marL="0" marR="0" marT="45709" marB="45709">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C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altLang="zh-TW" sz="2000" b="1" dirty="0" smtClean="0">
                          <a:solidFill>
                            <a:schemeClr val="tx1"/>
                          </a:solidFill>
                        </a:rPr>
                        <a:t>7</a:t>
                      </a:r>
                      <a:endParaRPr lang="pt-BR" sz="2000" b="1" dirty="0">
                        <a:solidFill>
                          <a:schemeClr val="tx1"/>
                        </a:solidFill>
                      </a:endParaRPr>
                    </a:p>
                  </a:txBody>
                  <a:tcPr marL="0" marR="0" marT="45709" marB="45709">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C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altLang="zh-TW" sz="2000" b="1" dirty="0" smtClean="0">
                          <a:solidFill>
                            <a:schemeClr val="tx1"/>
                          </a:solidFill>
                        </a:rPr>
                        <a:t>8</a:t>
                      </a:r>
                      <a:endParaRPr lang="pt-BR" sz="2000" b="1" dirty="0">
                        <a:solidFill>
                          <a:schemeClr val="tx1"/>
                        </a:solidFill>
                      </a:endParaRPr>
                    </a:p>
                  </a:txBody>
                  <a:tcPr marL="0" marR="0" marT="45709" marB="45709">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C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altLang="zh-TW" sz="2000" b="1" dirty="0" smtClean="0">
                          <a:solidFill>
                            <a:schemeClr val="tx1"/>
                          </a:solidFill>
                        </a:rPr>
                        <a:t>9</a:t>
                      </a:r>
                      <a:endParaRPr lang="pt-BR" sz="2000" b="1" dirty="0">
                        <a:solidFill>
                          <a:schemeClr val="tx1"/>
                        </a:solidFill>
                      </a:endParaRPr>
                    </a:p>
                  </a:txBody>
                  <a:tcPr marL="0" marR="0" marT="45709" marB="45709">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C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altLang="zh-TW" sz="2000" b="1" dirty="0" smtClean="0">
                          <a:solidFill>
                            <a:schemeClr val="tx1"/>
                          </a:solidFill>
                        </a:rPr>
                        <a:t>10</a:t>
                      </a:r>
                      <a:endParaRPr lang="pt-BR" sz="2000" b="1" dirty="0">
                        <a:solidFill>
                          <a:schemeClr val="tx1"/>
                        </a:solidFill>
                      </a:endParaRPr>
                    </a:p>
                  </a:txBody>
                  <a:tcPr marL="0" marR="0" marT="45709" marB="45709">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C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altLang="zh-TW" sz="2000" b="1" dirty="0" smtClean="0">
                          <a:solidFill>
                            <a:schemeClr val="tx1"/>
                          </a:solidFill>
                        </a:rPr>
                        <a:t>11</a:t>
                      </a:r>
                      <a:endParaRPr lang="pt-BR" sz="2000" b="1" dirty="0">
                        <a:solidFill>
                          <a:schemeClr val="tx1"/>
                        </a:solidFill>
                      </a:endParaRPr>
                    </a:p>
                  </a:txBody>
                  <a:tcPr marL="0" marR="0" marT="45709" marB="45709">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C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altLang="zh-TW" sz="2000" b="1" dirty="0" smtClean="0">
                          <a:solidFill>
                            <a:schemeClr val="tx1"/>
                          </a:solidFill>
                        </a:rPr>
                        <a:t>12</a:t>
                      </a:r>
                      <a:endParaRPr lang="pt-BR" sz="2000" b="1" dirty="0">
                        <a:solidFill>
                          <a:schemeClr val="tx1"/>
                        </a:solidFill>
                      </a:endParaRPr>
                    </a:p>
                  </a:txBody>
                  <a:tcPr marL="0" marR="0" marT="45709" marB="45709">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C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altLang="zh-TW" sz="2000" b="1" dirty="0" smtClean="0">
                          <a:solidFill>
                            <a:schemeClr val="tx1"/>
                          </a:solidFill>
                        </a:rPr>
                        <a:t>1</a:t>
                      </a:r>
                      <a:endParaRPr lang="pt-BR" sz="2000" b="1" dirty="0">
                        <a:solidFill>
                          <a:schemeClr val="tx1"/>
                        </a:solidFill>
                      </a:endParaRPr>
                    </a:p>
                  </a:txBody>
                  <a:tcPr marL="0" marR="0" marT="45709" marB="45709">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tx2">
                        <a:lumMod val="10000"/>
                        <a:lumOff val="9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altLang="zh-TW" sz="2000" b="1" dirty="0" smtClean="0">
                          <a:solidFill>
                            <a:schemeClr val="tx1"/>
                          </a:solidFill>
                        </a:rPr>
                        <a:t>2</a:t>
                      </a:r>
                      <a:endParaRPr lang="pt-BR" sz="2000" b="1" dirty="0">
                        <a:solidFill>
                          <a:schemeClr val="tx1"/>
                        </a:solidFill>
                      </a:endParaRPr>
                    </a:p>
                  </a:txBody>
                  <a:tcPr marL="0" marR="0" marT="45709" marB="45709">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tx2">
                        <a:lumMod val="10000"/>
                        <a:lumOff val="9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altLang="zh-TW" sz="2000" b="1" dirty="0" smtClean="0">
                          <a:solidFill>
                            <a:schemeClr val="tx1"/>
                          </a:solidFill>
                        </a:rPr>
                        <a:t>3</a:t>
                      </a:r>
                      <a:endParaRPr lang="pt-BR" sz="2000" b="1" dirty="0">
                        <a:solidFill>
                          <a:schemeClr val="tx1"/>
                        </a:solidFill>
                      </a:endParaRPr>
                    </a:p>
                  </a:txBody>
                  <a:tcPr marL="0" marR="0" marT="45709" marB="45709">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tx2">
                        <a:lumMod val="10000"/>
                        <a:lumOff val="9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altLang="zh-TW" sz="2000" b="1" dirty="0" smtClean="0">
                          <a:solidFill>
                            <a:schemeClr val="tx1"/>
                          </a:solidFill>
                        </a:rPr>
                        <a:t>4</a:t>
                      </a:r>
                      <a:endParaRPr lang="pt-BR" sz="2000" b="1" dirty="0">
                        <a:solidFill>
                          <a:schemeClr val="tx1"/>
                        </a:solidFill>
                      </a:endParaRPr>
                    </a:p>
                  </a:txBody>
                  <a:tcPr marL="0" marR="0" marT="45709" marB="45709">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tx2">
                        <a:lumMod val="10000"/>
                        <a:lumOff val="9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altLang="zh-TW" sz="2000" b="1" dirty="0" smtClean="0">
                          <a:solidFill>
                            <a:schemeClr val="tx1"/>
                          </a:solidFill>
                        </a:rPr>
                        <a:t>5</a:t>
                      </a:r>
                      <a:endParaRPr lang="pt-BR" sz="2000" b="1" dirty="0">
                        <a:solidFill>
                          <a:schemeClr val="tx1"/>
                        </a:solidFill>
                      </a:endParaRPr>
                    </a:p>
                  </a:txBody>
                  <a:tcPr marL="0" marR="0" marT="45709" marB="45709">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tx2">
                        <a:lumMod val="10000"/>
                        <a:lumOff val="9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altLang="zh-TW" sz="2000" b="1" dirty="0" smtClean="0">
                          <a:solidFill>
                            <a:schemeClr val="tx1"/>
                          </a:solidFill>
                        </a:rPr>
                        <a:t>6</a:t>
                      </a:r>
                      <a:endParaRPr lang="pt-BR" sz="2000" b="1" dirty="0">
                        <a:solidFill>
                          <a:schemeClr val="tx1"/>
                        </a:solidFill>
                      </a:endParaRPr>
                    </a:p>
                  </a:txBody>
                  <a:tcPr marL="0" marR="0" marT="45709" marB="45709">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tx2">
                        <a:lumMod val="10000"/>
                        <a:lumOff val="9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altLang="zh-TW" sz="2000" b="1" dirty="0" smtClean="0">
                          <a:solidFill>
                            <a:schemeClr val="tx1"/>
                          </a:solidFill>
                        </a:rPr>
                        <a:t>7</a:t>
                      </a:r>
                      <a:endParaRPr lang="pt-BR" sz="2000" b="1" dirty="0">
                        <a:solidFill>
                          <a:schemeClr val="tx1"/>
                        </a:solidFill>
                      </a:endParaRPr>
                    </a:p>
                  </a:txBody>
                  <a:tcPr marL="0" marR="0" marT="45709" marB="45709">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tx2">
                        <a:lumMod val="10000"/>
                        <a:lumOff val="9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altLang="zh-TW" sz="2000" b="1" dirty="0" smtClean="0">
                          <a:solidFill>
                            <a:schemeClr val="tx1"/>
                          </a:solidFill>
                        </a:rPr>
                        <a:t>8</a:t>
                      </a:r>
                      <a:endParaRPr lang="pt-BR" sz="2000" b="1" dirty="0">
                        <a:solidFill>
                          <a:schemeClr val="tx1"/>
                        </a:solidFill>
                      </a:endParaRPr>
                    </a:p>
                  </a:txBody>
                  <a:tcPr marL="0" marR="0" marT="45709" marB="45709">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tx2">
                        <a:lumMod val="10000"/>
                        <a:lumOff val="9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altLang="zh-TW" sz="2000" b="1" dirty="0" smtClean="0">
                          <a:solidFill>
                            <a:schemeClr val="tx1"/>
                          </a:solidFill>
                        </a:rPr>
                        <a:t>9</a:t>
                      </a:r>
                      <a:endParaRPr lang="pt-BR" sz="2000" b="1" dirty="0">
                        <a:solidFill>
                          <a:schemeClr val="tx1"/>
                        </a:solidFill>
                      </a:endParaRPr>
                    </a:p>
                  </a:txBody>
                  <a:tcPr marL="0" marR="0" marT="45709" marB="45709">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tx2">
                        <a:lumMod val="10000"/>
                        <a:lumOff val="90000"/>
                      </a:schemeClr>
                    </a:solidFill>
                  </a:tcPr>
                </a:tc>
                <a:tc>
                  <a:txBody>
                    <a:bodyPr/>
                    <a:lstStyle/>
                    <a:p>
                      <a:pPr algn="ctr"/>
                      <a:r>
                        <a:rPr lang="pt-BR" sz="2000" b="1" dirty="0" smtClean="0">
                          <a:solidFill>
                            <a:schemeClr val="tx1"/>
                          </a:solidFill>
                        </a:rPr>
                        <a:t>10</a:t>
                      </a:r>
                      <a:endParaRPr lang="pt-BR" sz="2000" b="1" dirty="0">
                        <a:solidFill>
                          <a:schemeClr val="tx1"/>
                        </a:solidFill>
                      </a:endParaRPr>
                    </a:p>
                  </a:txBody>
                  <a:tcPr marL="0" marR="0" marT="45709" marB="45709">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tx2">
                        <a:lumMod val="10000"/>
                        <a:lumOff val="90000"/>
                      </a:schemeClr>
                    </a:solidFill>
                  </a:tcPr>
                </a:tc>
                <a:tc>
                  <a:txBody>
                    <a:bodyPr/>
                    <a:lstStyle/>
                    <a:p>
                      <a:pPr algn="ctr"/>
                      <a:r>
                        <a:rPr lang="pt-BR" sz="2000" b="1" dirty="0" smtClean="0">
                          <a:solidFill>
                            <a:schemeClr val="tx1"/>
                          </a:solidFill>
                        </a:rPr>
                        <a:t>11</a:t>
                      </a:r>
                      <a:endParaRPr lang="pt-BR" sz="2000" b="1" dirty="0">
                        <a:solidFill>
                          <a:schemeClr val="tx1"/>
                        </a:solidFill>
                      </a:endParaRPr>
                    </a:p>
                  </a:txBody>
                  <a:tcPr marL="0" marR="0" marT="45709" marB="45709">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tx2">
                        <a:lumMod val="10000"/>
                        <a:lumOff val="90000"/>
                      </a:schemeClr>
                    </a:solidFill>
                  </a:tcPr>
                </a:tc>
                <a:tc>
                  <a:txBody>
                    <a:bodyPr/>
                    <a:lstStyle/>
                    <a:p>
                      <a:pPr algn="ctr"/>
                      <a:r>
                        <a:rPr lang="pt-BR" sz="2000" b="1" dirty="0" smtClean="0">
                          <a:solidFill>
                            <a:schemeClr val="tx1"/>
                          </a:solidFill>
                        </a:rPr>
                        <a:t>12</a:t>
                      </a:r>
                      <a:endParaRPr lang="pt-BR" sz="2000" b="1" dirty="0">
                        <a:solidFill>
                          <a:schemeClr val="tx1"/>
                        </a:solidFill>
                      </a:endParaRPr>
                    </a:p>
                  </a:txBody>
                  <a:tcPr marL="0" marR="0" marT="45709" marB="45709">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tx2">
                        <a:lumMod val="10000"/>
                        <a:lumOff val="90000"/>
                      </a:schemeClr>
                    </a:solidFill>
                  </a:tcPr>
                </a:tc>
                <a:extLst>
                  <a:ext uri="{0D108BD9-81ED-4DB2-BD59-A6C34878D82A}">
                    <a16:rowId xmlns:a16="http://schemas.microsoft.com/office/drawing/2014/main" xmlns="" val="10000"/>
                  </a:ext>
                </a:extLst>
              </a:tr>
            </a:tbl>
          </a:graphicData>
        </a:graphic>
      </p:graphicFrame>
      <p:cxnSp>
        <p:nvCxnSpPr>
          <p:cNvPr id="7" name="Conector reto 2"/>
          <p:cNvCxnSpPr/>
          <p:nvPr/>
        </p:nvCxnSpPr>
        <p:spPr>
          <a:xfrm>
            <a:off x="1539790" y="2654152"/>
            <a:ext cx="4409847" cy="8884"/>
          </a:xfrm>
          <a:prstGeom prst="line">
            <a:avLst/>
          </a:prstGeom>
          <a:noFill/>
          <a:ln w="19050" cap="flat" cmpd="sng" algn="ctr">
            <a:solidFill>
              <a:schemeClr val="tx1"/>
            </a:solidFill>
            <a:prstDash val="solid"/>
          </a:ln>
          <a:effectLst>
            <a:outerShdw blurRad="40000" dist="20000" dir="5400000" rotWithShape="0">
              <a:srgbClr val="000000">
                <a:alpha val="38000"/>
              </a:srgbClr>
            </a:outerShdw>
          </a:effectLst>
        </p:spPr>
      </p:cxnSp>
      <p:cxnSp>
        <p:nvCxnSpPr>
          <p:cNvPr id="9" name="Conector reto 24"/>
          <p:cNvCxnSpPr/>
          <p:nvPr/>
        </p:nvCxnSpPr>
        <p:spPr>
          <a:xfrm flipH="1">
            <a:off x="1533968" y="2649374"/>
            <a:ext cx="5822" cy="744326"/>
          </a:xfrm>
          <a:prstGeom prst="line">
            <a:avLst/>
          </a:prstGeom>
          <a:noFill/>
          <a:ln w="25400" cap="flat" cmpd="sng" algn="ctr">
            <a:solidFill>
              <a:schemeClr val="tx1"/>
            </a:solidFill>
            <a:prstDash val="solid"/>
          </a:ln>
          <a:effectLst>
            <a:outerShdw blurRad="40000" dist="20000" dir="5400000" rotWithShape="0">
              <a:srgbClr val="000000">
                <a:alpha val="38000"/>
              </a:srgbClr>
            </a:outerShdw>
          </a:effectLst>
        </p:spPr>
      </p:cxnSp>
      <p:sp>
        <p:nvSpPr>
          <p:cNvPr id="11" name="CaixaDeTexto 8"/>
          <p:cNvSpPr txBox="1"/>
          <p:nvPr/>
        </p:nvSpPr>
        <p:spPr>
          <a:xfrm>
            <a:off x="155575" y="775737"/>
            <a:ext cx="1824137" cy="1569660"/>
          </a:xfrm>
          <a:prstGeom prst="rect">
            <a:avLst/>
          </a:prstGeom>
          <a:solidFill>
            <a:srgbClr val="FFFF00"/>
          </a:solidFill>
          <a:ln w="19050">
            <a:solidFill>
              <a:schemeClr val="tx1"/>
            </a:solidFill>
          </a:ln>
        </p:spPr>
        <p:txBody>
          <a:bodyPr wrap="square" rtlCol="0">
            <a:spAutoFit/>
          </a:bodyPr>
          <a:lstStyle/>
          <a:p>
            <a:pPr algn="ctr" defTabSz="457200" fontAlgn="base">
              <a:spcBef>
                <a:spcPct val="0"/>
              </a:spcBef>
              <a:spcAft>
                <a:spcPct val="0"/>
              </a:spcAft>
            </a:pPr>
            <a:r>
              <a:rPr lang="pt-BR" sz="2000" b="1" dirty="0" smtClean="0">
                <a:ea typeface="MS PGothic" pitchFamily="34" charset="-128"/>
              </a:rPr>
              <a:t>Taiwan</a:t>
            </a:r>
          </a:p>
          <a:p>
            <a:pPr algn="ctr" defTabSz="457200" fontAlgn="base">
              <a:spcBef>
                <a:spcPct val="0"/>
              </a:spcBef>
              <a:spcAft>
                <a:spcPct val="0"/>
              </a:spcAft>
            </a:pPr>
            <a:r>
              <a:rPr lang="pt-BR" sz="2000" b="1" dirty="0" smtClean="0">
                <a:ea typeface="MS PGothic" pitchFamily="34" charset="-128"/>
              </a:rPr>
              <a:t>1,268 cases</a:t>
            </a:r>
          </a:p>
          <a:p>
            <a:pPr algn="ctr" defTabSz="457200" fontAlgn="base">
              <a:spcBef>
                <a:spcPct val="0"/>
              </a:spcBef>
              <a:spcAft>
                <a:spcPct val="0"/>
              </a:spcAft>
            </a:pPr>
            <a:r>
              <a:rPr lang="pt-BR" sz="2000" b="1" dirty="0" smtClean="0">
                <a:ea typeface="MS PGothic" pitchFamily="34" charset="-128"/>
              </a:rPr>
              <a:t>47% HIV</a:t>
            </a:r>
            <a:r>
              <a:rPr lang="en-US" altLang="zh-TW" sz="2000" b="1" dirty="0" smtClean="0">
                <a:ea typeface="MS PGothic" pitchFamily="34" charset="-128"/>
              </a:rPr>
              <a:t>(+)</a:t>
            </a:r>
            <a:r>
              <a:rPr lang="zh-TW" altLang="en-US" sz="2000" b="1" dirty="0" smtClean="0">
                <a:ea typeface="MS PGothic" pitchFamily="34" charset="-128"/>
              </a:rPr>
              <a:t> </a:t>
            </a:r>
            <a:r>
              <a:rPr lang="en-US" altLang="zh-TW" sz="2000" b="1" dirty="0" smtClean="0">
                <a:ea typeface="MS PGothic" pitchFamily="34" charset="-128"/>
              </a:rPr>
              <a:t>MSM</a:t>
            </a:r>
          </a:p>
          <a:p>
            <a:pPr algn="ctr" defTabSz="457200" fontAlgn="base">
              <a:spcBef>
                <a:spcPct val="0"/>
              </a:spcBef>
              <a:spcAft>
                <a:spcPct val="0"/>
              </a:spcAft>
            </a:pPr>
            <a:r>
              <a:rPr lang="en-US" altLang="zh-TW" sz="1600" b="1" dirty="0">
                <a:ea typeface="MS PGothic" pitchFamily="34" charset="-128"/>
              </a:rPr>
              <a:t>Genotype IA </a:t>
            </a:r>
            <a:endParaRPr lang="pt-BR" altLang="zh-TW" sz="1600" b="1" dirty="0">
              <a:ea typeface="MS PGothic" pitchFamily="34" charset="-128"/>
            </a:endParaRPr>
          </a:p>
        </p:txBody>
      </p:sp>
      <p:graphicFrame>
        <p:nvGraphicFramePr>
          <p:cNvPr id="15" name="Tabela 50"/>
          <p:cNvGraphicFramePr>
            <a:graphicFrameLocks noGrp="1"/>
          </p:cNvGraphicFramePr>
          <p:nvPr>
            <p:extLst>
              <p:ext uri="{D42A27DB-BD31-4B8C-83A1-F6EECF244321}">
                <p14:modId xmlns:p14="http://schemas.microsoft.com/office/powerpoint/2010/main" val="1738246825"/>
              </p:ext>
            </p:extLst>
          </p:nvPr>
        </p:nvGraphicFramePr>
        <p:xfrm>
          <a:off x="395536" y="3836080"/>
          <a:ext cx="8424936" cy="457178"/>
        </p:xfrm>
        <a:graphic>
          <a:graphicData uri="http://schemas.openxmlformats.org/drawingml/2006/table">
            <a:tbl>
              <a:tblPr firstRow="1" bandRow="1"/>
              <a:tblGrid>
                <a:gridCol w="2808312">
                  <a:extLst>
                    <a:ext uri="{9D8B030D-6E8A-4147-A177-3AD203B41FA5}">
                      <a16:colId xmlns:a16="http://schemas.microsoft.com/office/drawing/2014/main" xmlns="" val="20000"/>
                    </a:ext>
                  </a:extLst>
                </a:gridCol>
                <a:gridCol w="2808312">
                  <a:extLst>
                    <a:ext uri="{9D8B030D-6E8A-4147-A177-3AD203B41FA5}">
                      <a16:colId xmlns:a16="http://schemas.microsoft.com/office/drawing/2014/main" xmlns="" val="20001"/>
                    </a:ext>
                  </a:extLst>
                </a:gridCol>
                <a:gridCol w="2808312">
                  <a:extLst>
                    <a:ext uri="{9D8B030D-6E8A-4147-A177-3AD203B41FA5}">
                      <a16:colId xmlns:a16="http://schemas.microsoft.com/office/drawing/2014/main" xmlns="" val="20002"/>
                    </a:ext>
                  </a:extLst>
                </a:gridCol>
              </a:tblGrid>
              <a:tr h="457178">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pt-BR" sz="2400" b="1" dirty="0" smtClean="0">
                          <a:solidFill>
                            <a:schemeClr val="tx1"/>
                          </a:solidFill>
                        </a:rPr>
                        <a:t>2015</a:t>
                      </a:r>
                      <a:endParaRPr lang="pt-BR" sz="2400" b="1" dirty="0">
                        <a:solidFill>
                          <a:schemeClr val="tx1"/>
                        </a:solidFill>
                      </a:endParaRPr>
                    </a:p>
                  </a:txBody>
                  <a:tcPr marT="45709" marB="45709">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pt-BR" sz="2400" b="1" dirty="0" smtClean="0">
                          <a:solidFill>
                            <a:schemeClr val="tx1"/>
                          </a:solidFill>
                        </a:rPr>
                        <a:t>2016</a:t>
                      </a:r>
                      <a:endParaRPr lang="pt-BR" sz="2400" b="1" dirty="0">
                        <a:solidFill>
                          <a:schemeClr val="tx1"/>
                        </a:solidFill>
                      </a:endParaRPr>
                    </a:p>
                  </a:txBody>
                  <a:tcPr marT="45709" marB="45709">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C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pt-BR" sz="2400" b="1" dirty="0" smtClean="0">
                          <a:solidFill>
                            <a:schemeClr val="tx1"/>
                          </a:solidFill>
                        </a:rPr>
                        <a:t>2017</a:t>
                      </a:r>
                      <a:endParaRPr lang="pt-BR" sz="2400" b="1" dirty="0">
                        <a:solidFill>
                          <a:schemeClr val="tx1"/>
                        </a:solidFill>
                      </a:endParaRPr>
                    </a:p>
                  </a:txBody>
                  <a:tcPr marT="45709" marB="45709">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tx2">
                        <a:lumMod val="10000"/>
                        <a:lumOff val="90000"/>
                      </a:schemeClr>
                    </a:solidFill>
                  </a:tcPr>
                </a:tc>
                <a:extLst>
                  <a:ext uri="{0D108BD9-81ED-4DB2-BD59-A6C34878D82A}">
                    <a16:rowId xmlns:a16="http://schemas.microsoft.com/office/drawing/2014/main" xmlns="" val="10000"/>
                  </a:ext>
                </a:extLst>
              </a:tr>
            </a:tbl>
          </a:graphicData>
        </a:graphic>
      </p:graphicFrame>
      <p:cxnSp>
        <p:nvCxnSpPr>
          <p:cNvPr id="40" name="Conector de seta reta 58"/>
          <p:cNvCxnSpPr>
            <a:stCxn id="11" idx="2"/>
          </p:cNvCxnSpPr>
          <p:nvPr/>
        </p:nvCxnSpPr>
        <p:spPr>
          <a:xfrm>
            <a:off x="1067644" y="2345397"/>
            <a:ext cx="466324" cy="303977"/>
          </a:xfrm>
          <a:prstGeom prst="straightConnector1">
            <a:avLst/>
          </a:prstGeom>
          <a:noFill/>
          <a:ln w="25400" cap="flat" cmpd="sng" algn="ctr">
            <a:solidFill>
              <a:schemeClr val="tx1"/>
            </a:solidFill>
            <a:prstDash val="solid"/>
            <a:tailEnd type="arrow"/>
          </a:ln>
          <a:effectLst>
            <a:outerShdw blurRad="40000" dist="20000" dir="5400000" rotWithShape="0">
              <a:srgbClr val="000000">
                <a:alpha val="38000"/>
              </a:srgbClr>
            </a:outerShdw>
          </a:effectLst>
        </p:spPr>
      </p:cxnSp>
      <p:cxnSp>
        <p:nvCxnSpPr>
          <p:cNvPr id="41" name="Conector reto 2"/>
          <p:cNvCxnSpPr/>
          <p:nvPr/>
        </p:nvCxnSpPr>
        <p:spPr>
          <a:xfrm flipV="1">
            <a:off x="2234420" y="2846157"/>
            <a:ext cx="3616643" cy="8863"/>
          </a:xfrm>
          <a:prstGeom prst="line">
            <a:avLst/>
          </a:prstGeom>
          <a:noFill/>
          <a:ln w="19050" cap="flat" cmpd="sng" algn="ctr">
            <a:solidFill>
              <a:schemeClr val="tx1"/>
            </a:solidFill>
            <a:prstDash val="solid"/>
          </a:ln>
          <a:effectLst>
            <a:outerShdw blurRad="40000" dist="20000" dir="5400000" rotWithShape="0">
              <a:srgbClr val="000000">
                <a:alpha val="38000"/>
              </a:srgbClr>
            </a:outerShdw>
          </a:effectLst>
        </p:spPr>
      </p:cxnSp>
      <p:cxnSp>
        <p:nvCxnSpPr>
          <p:cNvPr id="43" name="Conector reto 24"/>
          <p:cNvCxnSpPr/>
          <p:nvPr/>
        </p:nvCxnSpPr>
        <p:spPr>
          <a:xfrm>
            <a:off x="2250956" y="2855018"/>
            <a:ext cx="3085" cy="549014"/>
          </a:xfrm>
          <a:prstGeom prst="line">
            <a:avLst/>
          </a:prstGeom>
          <a:noFill/>
          <a:ln w="25400" cap="flat" cmpd="sng" algn="ctr">
            <a:solidFill>
              <a:schemeClr val="tx1"/>
            </a:solidFill>
            <a:prstDash val="solid"/>
          </a:ln>
          <a:effectLst>
            <a:outerShdw blurRad="40000" dist="20000" dir="5400000" rotWithShape="0">
              <a:srgbClr val="000000">
                <a:alpha val="38000"/>
              </a:srgbClr>
            </a:outerShdw>
          </a:effectLst>
        </p:spPr>
      </p:cxnSp>
      <p:sp>
        <p:nvSpPr>
          <p:cNvPr id="44" name="CaixaDeTexto 8"/>
          <p:cNvSpPr txBox="1"/>
          <p:nvPr/>
        </p:nvSpPr>
        <p:spPr>
          <a:xfrm>
            <a:off x="2080459" y="779220"/>
            <a:ext cx="1512175" cy="1569660"/>
          </a:xfrm>
          <a:prstGeom prst="rect">
            <a:avLst/>
          </a:prstGeom>
          <a:solidFill>
            <a:srgbClr val="FFFF00"/>
          </a:solidFill>
          <a:ln w="19050">
            <a:solidFill>
              <a:schemeClr val="tx1"/>
            </a:solidFill>
          </a:ln>
        </p:spPr>
        <p:txBody>
          <a:bodyPr wrap="square" rtlCol="0">
            <a:spAutoFit/>
          </a:bodyPr>
          <a:lstStyle/>
          <a:p>
            <a:pPr algn="ctr" defTabSz="457200" fontAlgn="base">
              <a:spcBef>
                <a:spcPct val="0"/>
              </a:spcBef>
              <a:spcAft>
                <a:spcPct val="0"/>
              </a:spcAft>
            </a:pPr>
            <a:r>
              <a:rPr lang="en-US" altLang="zh-TW" sz="2000" b="1" dirty="0" smtClean="0">
                <a:ea typeface="MS PGothic" pitchFamily="34" charset="-128"/>
              </a:rPr>
              <a:t>Hong Kong</a:t>
            </a:r>
            <a:r>
              <a:rPr lang="pt-BR" sz="2000" b="1" dirty="0" smtClean="0">
                <a:ea typeface="MS PGothic" pitchFamily="34" charset="-128"/>
              </a:rPr>
              <a:t> </a:t>
            </a:r>
          </a:p>
          <a:p>
            <a:pPr algn="ctr" defTabSz="457200" fontAlgn="base">
              <a:spcBef>
                <a:spcPct val="0"/>
              </a:spcBef>
              <a:spcAft>
                <a:spcPct val="0"/>
              </a:spcAft>
            </a:pPr>
            <a:r>
              <a:rPr lang="pt-BR" sz="2000" b="1" dirty="0" smtClean="0">
                <a:ea typeface="MS PGothic" pitchFamily="34" charset="-128"/>
              </a:rPr>
              <a:t>13 cases</a:t>
            </a:r>
          </a:p>
          <a:p>
            <a:pPr algn="ctr" defTabSz="457200" fontAlgn="base">
              <a:spcBef>
                <a:spcPct val="0"/>
              </a:spcBef>
              <a:spcAft>
                <a:spcPct val="0"/>
              </a:spcAft>
            </a:pPr>
            <a:r>
              <a:rPr lang="pt-BR" sz="2000" b="1" dirty="0" smtClean="0">
                <a:ea typeface="MS PGothic" pitchFamily="34" charset="-128"/>
              </a:rPr>
              <a:t>all HIV</a:t>
            </a:r>
            <a:r>
              <a:rPr lang="en-US" altLang="zh-TW" sz="2000" b="1" dirty="0" smtClean="0">
                <a:ea typeface="MS PGothic" pitchFamily="34" charset="-128"/>
              </a:rPr>
              <a:t>(+)</a:t>
            </a:r>
            <a:r>
              <a:rPr lang="zh-TW" altLang="en-US" sz="2000" b="1" dirty="0" smtClean="0">
                <a:ea typeface="MS PGothic" pitchFamily="34" charset="-128"/>
              </a:rPr>
              <a:t> </a:t>
            </a:r>
            <a:r>
              <a:rPr lang="en-US" altLang="zh-TW" sz="2000" b="1" dirty="0" smtClean="0">
                <a:ea typeface="MS PGothic" pitchFamily="34" charset="-128"/>
              </a:rPr>
              <a:t>MSM</a:t>
            </a:r>
          </a:p>
          <a:p>
            <a:pPr algn="ctr" defTabSz="457200" fontAlgn="base">
              <a:spcBef>
                <a:spcPct val="0"/>
              </a:spcBef>
              <a:spcAft>
                <a:spcPct val="0"/>
              </a:spcAft>
            </a:pPr>
            <a:r>
              <a:rPr lang="en-US" sz="1600" b="1" dirty="0" smtClean="0">
                <a:ea typeface="MS PGothic" pitchFamily="34" charset="-128"/>
              </a:rPr>
              <a:t>Genotype IA </a:t>
            </a:r>
            <a:endParaRPr lang="pt-BR" sz="1600" b="1" dirty="0">
              <a:ea typeface="MS PGothic" pitchFamily="34" charset="-128"/>
            </a:endParaRPr>
          </a:p>
        </p:txBody>
      </p:sp>
      <p:cxnSp>
        <p:nvCxnSpPr>
          <p:cNvPr id="45" name="Conector de seta reta 58"/>
          <p:cNvCxnSpPr>
            <a:stCxn id="44" idx="2"/>
          </p:cNvCxnSpPr>
          <p:nvPr/>
        </p:nvCxnSpPr>
        <p:spPr>
          <a:xfrm>
            <a:off x="2836547" y="2348880"/>
            <a:ext cx="64782" cy="515555"/>
          </a:xfrm>
          <a:prstGeom prst="straightConnector1">
            <a:avLst/>
          </a:prstGeom>
          <a:noFill/>
          <a:ln w="25400" cap="flat" cmpd="sng" algn="ctr">
            <a:solidFill>
              <a:schemeClr val="tx1"/>
            </a:solidFill>
            <a:prstDash val="solid"/>
            <a:tailEnd type="arrow"/>
          </a:ln>
          <a:effectLst>
            <a:outerShdw blurRad="40000" dist="20000" dir="5400000" rotWithShape="0">
              <a:srgbClr val="000000">
                <a:alpha val="38000"/>
              </a:srgbClr>
            </a:outerShdw>
          </a:effectLst>
        </p:spPr>
      </p:cxnSp>
      <p:cxnSp>
        <p:nvCxnSpPr>
          <p:cNvPr id="49" name="Conector reto 2"/>
          <p:cNvCxnSpPr/>
          <p:nvPr/>
        </p:nvCxnSpPr>
        <p:spPr>
          <a:xfrm flipV="1">
            <a:off x="4386616" y="3016497"/>
            <a:ext cx="4333998" cy="15617"/>
          </a:xfrm>
          <a:prstGeom prst="line">
            <a:avLst/>
          </a:prstGeom>
          <a:noFill/>
          <a:ln w="19050" cap="flat" cmpd="sng" algn="ctr">
            <a:solidFill>
              <a:schemeClr val="tx1"/>
            </a:solidFill>
            <a:prstDash val="solid"/>
          </a:ln>
          <a:effectLst>
            <a:outerShdw blurRad="40000" dist="20000" dir="5400000" rotWithShape="0">
              <a:srgbClr val="000000">
                <a:alpha val="38000"/>
              </a:srgbClr>
            </a:outerShdw>
          </a:effectLst>
        </p:spPr>
      </p:cxnSp>
      <p:cxnSp>
        <p:nvCxnSpPr>
          <p:cNvPr id="51" name="Conector reto 24"/>
          <p:cNvCxnSpPr/>
          <p:nvPr/>
        </p:nvCxnSpPr>
        <p:spPr>
          <a:xfrm flipH="1">
            <a:off x="4386616" y="3032758"/>
            <a:ext cx="1" cy="353261"/>
          </a:xfrm>
          <a:prstGeom prst="line">
            <a:avLst/>
          </a:prstGeom>
          <a:noFill/>
          <a:ln w="25400" cap="flat" cmpd="sng" algn="ctr">
            <a:solidFill>
              <a:schemeClr val="tx1"/>
            </a:solidFill>
            <a:prstDash val="solid"/>
          </a:ln>
          <a:effectLst>
            <a:outerShdw blurRad="40000" dist="20000" dir="5400000" rotWithShape="0">
              <a:srgbClr val="000000">
                <a:alpha val="38000"/>
              </a:srgbClr>
            </a:outerShdw>
          </a:effectLst>
        </p:spPr>
      </p:cxnSp>
      <p:sp>
        <p:nvSpPr>
          <p:cNvPr id="52" name="CaixaDeTexto 8"/>
          <p:cNvSpPr txBox="1"/>
          <p:nvPr/>
        </p:nvSpPr>
        <p:spPr>
          <a:xfrm>
            <a:off x="3693382" y="770428"/>
            <a:ext cx="1853308" cy="1508105"/>
          </a:xfrm>
          <a:prstGeom prst="rect">
            <a:avLst/>
          </a:prstGeom>
          <a:solidFill>
            <a:srgbClr val="FFCCFF"/>
          </a:solidFill>
          <a:ln w="19050">
            <a:solidFill>
              <a:schemeClr val="tx1"/>
            </a:solidFill>
          </a:ln>
        </p:spPr>
        <p:txBody>
          <a:bodyPr wrap="square" rtlCol="0">
            <a:spAutoFit/>
          </a:bodyPr>
          <a:lstStyle/>
          <a:p>
            <a:pPr algn="ctr" defTabSz="457200" fontAlgn="base">
              <a:spcBef>
                <a:spcPct val="0"/>
              </a:spcBef>
              <a:spcAft>
                <a:spcPct val="0"/>
              </a:spcAft>
            </a:pPr>
            <a:r>
              <a:rPr lang="en-US" altLang="zh-TW" sz="2000" b="1" dirty="0" smtClean="0">
                <a:ea typeface="MS PGothic" pitchFamily="34" charset="-128"/>
              </a:rPr>
              <a:t>22 EU countries</a:t>
            </a:r>
            <a:endParaRPr lang="pt-BR" sz="2000" b="1" dirty="0" smtClean="0">
              <a:ea typeface="MS PGothic" pitchFamily="34" charset="-128"/>
            </a:endParaRPr>
          </a:p>
          <a:p>
            <a:pPr algn="ctr" defTabSz="457200" fontAlgn="base">
              <a:spcBef>
                <a:spcPct val="0"/>
              </a:spcBef>
              <a:spcAft>
                <a:spcPct val="0"/>
              </a:spcAft>
            </a:pPr>
            <a:r>
              <a:rPr lang="pt-BR" sz="2000" b="1" dirty="0" smtClean="0">
                <a:ea typeface="MS PGothic" pitchFamily="34" charset="-128"/>
              </a:rPr>
              <a:t>3,813 cases</a:t>
            </a:r>
          </a:p>
          <a:p>
            <a:pPr algn="ctr" defTabSz="457200" fontAlgn="base">
              <a:spcBef>
                <a:spcPct val="0"/>
              </a:spcBef>
              <a:spcAft>
                <a:spcPct val="0"/>
              </a:spcAft>
            </a:pPr>
            <a:r>
              <a:rPr lang="en-US" altLang="zh-TW" sz="2000" b="1" dirty="0" smtClean="0">
                <a:ea typeface="MS PGothic" pitchFamily="34" charset="-128"/>
              </a:rPr>
              <a:t>mainly MSM</a:t>
            </a:r>
          </a:p>
          <a:p>
            <a:pPr algn="ctr" defTabSz="457200" fontAlgn="base">
              <a:spcBef>
                <a:spcPct val="0"/>
              </a:spcBef>
              <a:spcAft>
                <a:spcPct val="0"/>
              </a:spcAft>
            </a:pPr>
            <a:r>
              <a:rPr lang="en-US" sz="1600" b="1" dirty="0" smtClean="0">
                <a:ea typeface="MS PGothic" pitchFamily="34" charset="-128"/>
              </a:rPr>
              <a:t>Genotype IA</a:t>
            </a:r>
          </a:p>
          <a:p>
            <a:pPr algn="ctr" defTabSz="457200" fontAlgn="base">
              <a:spcBef>
                <a:spcPct val="0"/>
              </a:spcBef>
              <a:spcAft>
                <a:spcPct val="0"/>
              </a:spcAft>
            </a:pPr>
            <a:r>
              <a:rPr lang="en-US" sz="1600" b="1" dirty="0" smtClean="0">
                <a:ea typeface="MS PGothic" pitchFamily="34" charset="-128"/>
              </a:rPr>
              <a:t>Three main strains </a:t>
            </a:r>
            <a:endParaRPr lang="pt-BR" sz="1600" b="1" dirty="0">
              <a:ea typeface="MS PGothic" pitchFamily="34" charset="-128"/>
            </a:endParaRPr>
          </a:p>
        </p:txBody>
      </p:sp>
      <p:cxnSp>
        <p:nvCxnSpPr>
          <p:cNvPr id="53" name="Conector de seta reta 58"/>
          <p:cNvCxnSpPr>
            <a:stCxn id="52" idx="2"/>
          </p:cNvCxnSpPr>
          <p:nvPr/>
        </p:nvCxnSpPr>
        <p:spPr>
          <a:xfrm>
            <a:off x="4620036" y="2278533"/>
            <a:ext cx="158508" cy="728297"/>
          </a:xfrm>
          <a:prstGeom prst="straightConnector1">
            <a:avLst/>
          </a:prstGeom>
          <a:noFill/>
          <a:ln w="25400" cap="flat" cmpd="sng" algn="ctr">
            <a:solidFill>
              <a:schemeClr val="tx1"/>
            </a:solidFill>
            <a:prstDash val="solid"/>
            <a:tailEnd type="arrow"/>
          </a:ln>
          <a:effectLst>
            <a:outerShdw blurRad="40000" dist="20000" dir="5400000" rotWithShape="0">
              <a:srgbClr val="000000">
                <a:alpha val="38000"/>
              </a:srgbClr>
            </a:outerShdw>
          </a:effectLst>
        </p:spPr>
      </p:cxnSp>
      <p:cxnSp>
        <p:nvCxnSpPr>
          <p:cNvPr id="57" name="Conector reto 2"/>
          <p:cNvCxnSpPr/>
          <p:nvPr/>
        </p:nvCxnSpPr>
        <p:spPr>
          <a:xfrm flipV="1">
            <a:off x="6084168" y="3083154"/>
            <a:ext cx="1607097" cy="12110"/>
          </a:xfrm>
          <a:prstGeom prst="line">
            <a:avLst/>
          </a:prstGeom>
          <a:noFill/>
          <a:ln w="19050" cap="flat" cmpd="sng" algn="ctr">
            <a:solidFill>
              <a:schemeClr val="tx1"/>
            </a:solidFill>
            <a:prstDash val="solid"/>
          </a:ln>
          <a:effectLst>
            <a:outerShdw blurRad="40000" dist="20000" dir="5400000" rotWithShape="0">
              <a:srgbClr val="000000">
                <a:alpha val="38000"/>
              </a:srgbClr>
            </a:outerShdw>
          </a:effectLst>
        </p:spPr>
      </p:cxnSp>
      <p:cxnSp>
        <p:nvCxnSpPr>
          <p:cNvPr id="58" name="Conector reto 4"/>
          <p:cNvCxnSpPr/>
          <p:nvPr/>
        </p:nvCxnSpPr>
        <p:spPr>
          <a:xfrm>
            <a:off x="7668344" y="3090859"/>
            <a:ext cx="0" cy="317575"/>
          </a:xfrm>
          <a:prstGeom prst="line">
            <a:avLst/>
          </a:prstGeom>
          <a:noFill/>
          <a:ln w="25400" cap="flat" cmpd="sng" algn="ctr">
            <a:solidFill>
              <a:schemeClr val="tx1"/>
            </a:solidFill>
            <a:prstDash val="solid"/>
          </a:ln>
          <a:effectLst>
            <a:outerShdw blurRad="40000" dist="20000" dir="5400000" rotWithShape="0">
              <a:srgbClr val="000000">
                <a:alpha val="38000"/>
              </a:srgbClr>
            </a:outerShdw>
          </a:effectLst>
        </p:spPr>
      </p:cxnSp>
      <p:cxnSp>
        <p:nvCxnSpPr>
          <p:cNvPr id="59" name="Conector reto 24"/>
          <p:cNvCxnSpPr/>
          <p:nvPr/>
        </p:nvCxnSpPr>
        <p:spPr>
          <a:xfrm>
            <a:off x="6091423" y="3086457"/>
            <a:ext cx="0" cy="317575"/>
          </a:xfrm>
          <a:prstGeom prst="line">
            <a:avLst/>
          </a:prstGeom>
          <a:noFill/>
          <a:ln w="25400" cap="flat" cmpd="sng" algn="ctr">
            <a:solidFill>
              <a:schemeClr val="tx1"/>
            </a:solidFill>
            <a:prstDash val="solid"/>
          </a:ln>
          <a:effectLst>
            <a:outerShdw blurRad="40000" dist="20000" dir="5400000" rotWithShape="0">
              <a:srgbClr val="000000">
                <a:alpha val="38000"/>
              </a:srgbClr>
            </a:outerShdw>
          </a:effectLst>
        </p:spPr>
      </p:cxnSp>
      <p:sp>
        <p:nvSpPr>
          <p:cNvPr id="60" name="CaixaDeTexto 8"/>
          <p:cNvSpPr txBox="1"/>
          <p:nvPr/>
        </p:nvSpPr>
        <p:spPr>
          <a:xfrm>
            <a:off x="5674748" y="773548"/>
            <a:ext cx="1777563" cy="1785104"/>
          </a:xfrm>
          <a:prstGeom prst="rect">
            <a:avLst/>
          </a:prstGeom>
          <a:solidFill>
            <a:schemeClr val="tx2">
              <a:lumMod val="10000"/>
              <a:lumOff val="90000"/>
            </a:schemeClr>
          </a:solidFill>
          <a:ln w="19050">
            <a:solidFill>
              <a:schemeClr val="tx1"/>
            </a:solidFill>
          </a:ln>
        </p:spPr>
        <p:txBody>
          <a:bodyPr wrap="square" rtlCol="0">
            <a:spAutoFit/>
          </a:bodyPr>
          <a:lstStyle/>
          <a:p>
            <a:pPr algn="ctr" defTabSz="457200" fontAlgn="base">
              <a:spcBef>
                <a:spcPct val="0"/>
              </a:spcBef>
              <a:spcAft>
                <a:spcPct val="0"/>
              </a:spcAft>
            </a:pPr>
            <a:r>
              <a:rPr lang="en-US" altLang="zh-TW" b="1" dirty="0" smtClean="0">
                <a:ea typeface="MS PGothic" pitchFamily="34" charset="-128"/>
              </a:rPr>
              <a:t>New York City &amp; Colorado</a:t>
            </a:r>
            <a:r>
              <a:rPr lang="en-US" altLang="zh-TW" sz="1600" b="1" dirty="0" smtClean="0">
                <a:ea typeface="MS PGothic" pitchFamily="34" charset="-128"/>
              </a:rPr>
              <a:t>, </a:t>
            </a:r>
            <a:r>
              <a:rPr lang="en-US" altLang="zh-TW" b="1" dirty="0" smtClean="0">
                <a:ea typeface="MS PGothic" pitchFamily="34" charset="-128"/>
              </a:rPr>
              <a:t>USA</a:t>
            </a:r>
            <a:endParaRPr lang="pt-BR" sz="2000" b="1" dirty="0" smtClean="0">
              <a:ea typeface="MS PGothic" pitchFamily="34" charset="-128"/>
            </a:endParaRPr>
          </a:p>
          <a:p>
            <a:pPr algn="ctr" defTabSz="457200" fontAlgn="base">
              <a:spcBef>
                <a:spcPct val="0"/>
              </a:spcBef>
              <a:spcAft>
                <a:spcPct val="0"/>
              </a:spcAft>
            </a:pPr>
            <a:r>
              <a:rPr lang="pt-BR" sz="2000" b="1" dirty="0" smtClean="0">
                <a:ea typeface="MS PGothic" pitchFamily="34" charset="-128"/>
              </a:rPr>
              <a:t>51 cases</a:t>
            </a:r>
          </a:p>
          <a:p>
            <a:pPr algn="ctr" defTabSz="457200" fontAlgn="base">
              <a:spcBef>
                <a:spcPct val="0"/>
              </a:spcBef>
              <a:spcAft>
                <a:spcPct val="0"/>
              </a:spcAft>
            </a:pPr>
            <a:r>
              <a:rPr lang="en-US" altLang="zh-TW" sz="2000" b="1" dirty="0" smtClean="0">
                <a:ea typeface="MS PGothic" pitchFamily="34" charset="-128"/>
              </a:rPr>
              <a:t>mainly MSM</a:t>
            </a:r>
          </a:p>
          <a:p>
            <a:pPr algn="ctr" defTabSz="457200" fontAlgn="base">
              <a:spcBef>
                <a:spcPct val="0"/>
              </a:spcBef>
              <a:spcAft>
                <a:spcPct val="0"/>
              </a:spcAft>
            </a:pPr>
            <a:r>
              <a:rPr lang="en-US" sz="1600" b="1" dirty="0" smtClean="0">
                <a:ea typeface="MS PGothic" pitchFamily="34" charset="-128"/>
              </a:rPr>
              <a:t>Genotype IA</a:t>
            </a:r>
          </a:p>
          <a:p>
            <a:pPr algn="ctr" defTabSz="457200" fontAlgn="base">
              <a:spcBef>
                <a:spcPct val="0"/>
              </a:spcBef>
              <a:spcAft>
                <a:spcPct val="0"/>
              </a:spcAft>
            </a:pPr>
            <a:r>
              <a:rPr lang="en-US" sz="1600" b="1" dirty="0" smtClean="0">
                <a:ea typeface="MS PGothic" pitchFamily="34" charset="-128"/>
              </a:rPr>
              <a:t>Multiple strains </a:t>
            </a:r>
            <a:endParaRPr lang="pt-BR" sz="1600" b="1" dirty="0">
              <a:ea typeface="MS PGothic" pitchFamily="34" charset="-128"/>
            </a:endParaRPr>
          </a:p>
        </p:txBody>
      </p:sp>
      <p:cxnSp>
        <p:nvCxnSpPr>
          <p:cNvPr id="61" name="Conector de seta reta 58"/>
          <p:cNvCxnSpPr>
            <a:stCxn id="60" idx="2"/>
          </p:cNvCxnSpPr>
          <p:nvPr/>
        </p:nvCxnSpPr>
        <p:spPr>
          <a:xfrm>
            <a:off x="6563530" y="2558652"/>
            <a:ext cx="268109" cy="547830"/>
          </a:xfrm>
          <a:prstGeom prst="straightConnector1">
            <a:avLst/>
          </a:prstGeom>
          <a:noFill/>
          <a:ln w="25400" cap="flat" cmpd="sng" algn="ctr">
            <a:solidFill>
              <a:schemeClr val="tx1"/>
            </a:solidFill>
            <a:prstDash val="solid"/>
            <a:tailEnd type="arrow"/>
          </a:ln>
          <a:effectLst>
            <a:outerShdw blurRad="40000" dist="20000" dir="5400000" rotWithShape="0">
              <a:srgbClr val="000000">
                <a:alpha val="38000"/>
              </a:srgbClr>
            </a:outerShdw>
          </a:effectLst>
        </p:spPr>
      </p:cxnSp>
      <p:graphicFrame>
        <p:nvGraphicFramePr>
          <p:cNvPr id="65" name="Tabela 20"/>
          <p:cNvGraphicFramePr>
            <a:graphicFrameLocks noGrp="1"/>
          </p:cNvGraphicFramePr>
          <p:nvPr>
            <p:extLst>
              <p:ext uri="{D42A27DB-BD31-4B8C-83A1-F6EECF244321}">
                <p14:modId xmlns:p14="http://schemas.microsoft.com/office/powerpoint/2010/main" val="1289015457"/>
              </p:ext>
            </p:extLst>
          </p:nvPr>
        </p:nvGraphicFramePr>
        <p:xfrm>
          <a:off x="384690" y="4268128"/>
          <a:ext cx="8435782" cy="457178"/>
        </p:xfrm>
        <a:graphic>
          <a:graphicData uri="http://schemas.openxmlformats.org/drawingml/2006/table">
            <a:tbl>
              <a:tblPr firstRow="1" bandRow="1"/>
              <a:tblGrid>
                <a:gridCol w="226870">
                  <a:extLst>
                    <a:ext uri="{9D8B030D-6E8A-4147-A177-3AD203B41FA5}">
                      <a16:colId xmlns:a16="http://schemas.microsoft.com/office/drawing/2014/main" xmlns="" val="20000"/>
                    </a:ext>
                  </a:extLst>
                </a:gridCol>
                <a:gridCol w="216024">
                  <a:extLst>
                    <a:ext uri="{9D8B030D-6E8A-4147-A177-3AD203B41FA5}">
                      <a16:colId xmlns:a16="http://schemas.microsoft.com/office/drawing/2014/main" xmlns="" val="20001"/>
                    </a:ext>
                  </a:extLst>
                </a:gridCol>
                <a:gridCol w="216024">
                  <a:extLst>
                    <a:ext uri="{9D8B030D-6E8A-4147-A177-3AD203B41FA5}">
                      <a16:colId xmlns:a16="http://schemas.microsoft.com/office/drawing/2014/main" xmlns="" val="20002"/>
                    </a:ext>
                  </a:extLst>
                </a:gridCol>
                <a:gridCol w="216024">
                  <a:extLst>
                    <a:ext uri="{9D8B030D-6E8A-4147-A177-3AD203B41FA5}">
                      <a16:colId xmlns:a16="http://schemas.microsoft.com/office/drawing/2014/main" xmlns="" val="20003"/>
                    </a:ext>
                  </a:extLst>
                </a:gridCol>
                <a:gridCol w="216024">
                  <a:extLst>
                    <a:ext uri="{9D8B030D-6E8A-4147-A177-3AD203B41FA5}">
                      <a16:colId xmlns:a16="http://schemas.microsoft.com/office/drawing/2014/main" xmlns="" val="20004"/>
                    </a:ext>
                  </a:extLst>
                </a:gridCol>
                <a:gridCol w="216024">
                  <a:extLst>
                    <a:ext uri="{9D8B030D-6E8A-4147-A177-3AD203B41FA5}">
                      <a16:colId xmlns:a16="http://schemas.microsoft.com/office/drawing/2014/main" xmlns="" val="20005"/>
                    </a:ext>
                  </a:extLst>
                </a:gridCol>
                <a:gridCol w="216024">
                  <a:extLst>
                    <a:ext uri="{9D8B030D-6E8A-4147-A177-3AD203B41FA5}">
                      <a16:colId xmlns:a16="http://schemas.microsoft.com/office/drawing/2014/main" xmlns="" val="20006"/>
                    </a:ext>
                  </a:extLst>
                </a:gridCol>
                <a:gridCol w="216024">
                  <a:extLst>
                    <a:ext uri="{9D8B030D-6E8A-4147-A177-3AD203B41FA5}">
                      <a16:colId xmlns:a16="http://schemas.microsoft.com/office/drawing/2014/main" xmlns="" val="20007"/>
                    </a:ext>
                  </a:extLst>
                </a:gridCol>
                <a:gridCol w="216024">
                  <a:extLst>
                    <a:ext uri="{9D8B030D-6E8A-4147-A177-3AD203B41FA5}">
                      <a16:colId xmlns:a16="http://schemas.microsoft.com/office/drawing/2014/main" xmlns="" val="20008"/>
                    </a:ext>
                  </a:extLst>
                </a:gridCol>
                <a:gridCol w="288032">
                  <a:extLst>
                    <a:ext uri="{9D8B030D-6E8A-4147-A177-3AD203B41FA5}">
                      <a16:colId xmlns:a16="http://schemas.microsoft.com/office/drawing/2014/main" xmlns="" val="20009"/>
                    </a:ext>
                  </a:extLst>
                </a:gridCol>
                <a:gridCol w="288032">
                  <a:extLst>
                    <a:ext uri="{9D8B030D-6E8A-4147-A177-3AD203B41FA5}">
                      <a16:colId xmlns:a16="http://schemas.microsoft.com/office/drawing/2014/main" xmlns="" val="20010"/>
                    </a:ext>
                  </a:extLst>
                </a:gridCol>
                <a:gridCol w="288032">
                  <a:extLst>
                    <a:ext uri="{9D8B030D-6E8A-4147-A177-3AD203B41FA5}">
                      <a16:colId xmlns:a16="http://schemas.microsoft.com/office/drawing/2014/main" xmlns="" val="20011"/>
                    </a:ext>
                  </a:extLst>
                </a:gridCol>
                <a:gridCol w="216024">
                  <a:extLst>
                    <a:ext uri="{9D8B030D-6E8A-4147-A177-3AD203B41FA5}">
                      <a16:colId xmlns:a16="http://schemas.microsoft.com/office/drawing/2014/main" xmlns="" val="20012"/>
                    </a:ext>
                  </a:extLst>
                </a:gridCol>
                <a:gridCol w="216024">
                  <a:extLst>
                    <a:ext uri="{9D8B030D-6E8A-4147-A177-3AD203B41FA5}">
                      <a16:colId xmlns:a16="http://schemas.microsoft.com/office/drawing/2014/main" xmlns="" val="20013"/>
                    </a:ext>
                  </a:extLst>
                </a:gridCol>
                <a:gridCol w="216024">
                  <a:extLst>
                    <a:ext uri="{9D8B030D-6E8A-4147-A177-3AD203B41FA5}">
                      <a16:colId xmlns:a16="http://schemas.microsoft.com/office/drawing/2014/main" xmlns="" val="20014"/>
                    </a:ext>
                  </a:extLst>
                </a:gridCol>
                <a:gridCol w="216024">
                  <a:extLst>
                    <a:ext uri="{9D8B030D-6E8A-4147-A177-3AD203B41FA5}">
                      <a16:colId xmlns:a16="http://schemas.microsoft.com/office/drawing/2014/main" xmlns="" val="20015"/>
                    </a:ext>
                  </a:extLst>
                </a:gridCol>
                <a:gridCol w="216024">
                  <a:extLst>
                    <a:ext uri="{9D8B030D-6E8A-4147-A177-3AD203B41FA5}">
                      <a16:colId xmlns:a16="http://schemas.microsoft.com/office/drawing/2014/main" xmlns="" val="20016"/>
                    </a:ext>
                  </a:extLst>
                </a:gridCol>
                <a:gridCol w="216024">
                  <a:extLst>
                    <a:ext uri="{9D8B030D-6E8A-4147-A177-3AD203B41FA5}">
                      <a16:colId xmlns:a16="http://schemas.microsoft.com/office/drawing/2014/main" xmlns="" val="20017"/>
                    </a:ext>
                  </a:extLst>
                </a:gridCol>
                <a:gridCol w="216024">
                  <a:extLst>
                    <a:ext uri="{9D8B030D-6E8A-4147-A177-3AD203B41FA5}">
                      <a16:colId xmlns:a16="http://schemas.microsoft.com/office/drawing/2014/main" xmlns="" val="20018"/>
                    </a:ext>
                  </a:extLst>
                </a:gridCol>
                <a:gridCol w="216024">
                  <a:extLst>
                    <a:ext uri="{9D8B030D-6E8A-4147-A177-3AD203B41FA5}">
                      <a16:colId xmlns:a16="http://schemas.microsoft.com/office/drawing/2014/main" xmlns="" val="20019"/>
                    </a:ext>
                  </a:extLst>
                </a:gridCol>
                <a:gridCol w="216024">
                  <a:extLst>
                    <a:ext uri="{9D8B030D-6E8A-4147-A177-3AD203B41FA5}">
                      <a16:colId xmlns:a16="http://schemas.microsoft.com/office/drawing/2014/main" xmlns="" val="20020"/>
                    </a:ext>
                  </a:extLst>
                </a:gridCol>
                <a:gridCol w="288032">
                  <a:extLst>
                    <a:ext uri="{9D8B030D-6E8A-4147-A177-3AD203B41FA5}">
                      <a16:colId xmlns:a16="http://schemas.microsoft.com/office/drawing/2014/main" xmlns="" val="20021"/>
                    </a:ext>
                  </a:extLst>
                </a:gridCol>
                <a:gridCol w="288032">
                  <a:extLst>
                    <a:ext uri="{9D8B030D-6E8A-4147-A177-3AD203B41FA5}">
                      <a16:colId xmlns:a16="http://schemas.microsoft.com/office/drawing/2014/main" xmlns="" val="20022"/>
                    </a:ext>
                  </a:extLst>
                </a:gridCol>
                <a:gridCol w="288032">
                  <a:extLst>
                    <a:ext uri="{9D8B030D-6E8A-4147-A177-3AD203B41FA5}">
                      <a16:colId xmlns:a16="http://schemas.microsoft.com/office/drawing/2014/main" xmlns="" val="20023"/>
                    </a:ext>
                  </a:extLst>
                </a:gridCol>
                <a:gridCol w="216024">
                  <a:extLst>
                    <a:ext uri="{9D8B030D-6E8A-4147-A177-3AD203B41FA5}">
                      <a16:colId xmlns:a16="http://schemas.microsoft.com/office/drawing/2014/main" xmlns="" val="20024"/>
                    </a:ext>
                  </a:extLst>
                </a:gridCol>
                <a:gridCol w="216024">
                  <a:extLst>
                    <a:ext uri="{9D8B030D-6E8A-4147-A177-3AD203B41FA5}">
                      <a16:colId xmlns:a16="http://schemas.microsoft.com/office/drawing/2014/main" xmlns="" val="20025"/>
                    </a:ext>
                  </a:extLst>
                </a:gridCol>
                <a:gridCol w="216024">
                  <a:extLst>
                    <a:ext uri="{9D8B030D-6E8A-4147-A177-3AD203B41FA5}">
                      <a16:colId xmlns:a16="http://schemas.microsoft.com/office/drawing/2014/main" xmlns="" val="20026"/>
                    </a:ext>
                  </a:extLst>
                </a:gridCol>
                <a:gridCol w="216024">
                  <a:extLst>
                    <a:ext uri="{9D8B030D-6E8A-4147-A177-3AD203B41FA5}">
                      <a16:colId xmlns:a16="http://schemas.microsoft.com/office/drawing/2014/main" xmlns="" val="3402253434"/>
                    </a:ext>
                  </a:extLst>
                </a:gridCol>
                <a:gridCol w="216024">
                  <a:extLst>
                    <a:ext uri="{9D8B030D-6E8A-4147-A177-3AD203B41FA5}">
                      <a16:colId xmlns:a16="http://schemas.microsoft.com/office/drawing/2014/main" xmlns="" val="3935408331"/>
                    </a:ext>
                  </a:extLst>
                </a:gridCol>
                <a:gridCol w="216024">
                  <a:extLst>
                    <a:ext uri="{9D8B030D-6E8A-4147-A177-3AD203B41FA5}">
                      <a16:colId xmlns:a16="http://schemas.microsoft.com/office/drawing/2014/main" xmlns="" val="1429232792"/>
                    </a:ext>
                  </a:extLst>
                </a:gridCol>
                <a:gridCol w="216024">
                  <a:extLst>
                    <a:ext uri="{9D8B030D-6E8A-4147-A177-3AD203B41FA5}">
                      <a16:colId xmlns:a16="http://schemas.microsoft.com/office/drawing/2014/main" xmlns="" val="523574136"/>
                    </a:ext>
                  </a:extLst>
                </a:gridCol>
                <a:gridCol w="216024">
                  <a:extLst>
                    <a:ext uri="{9D8B030D-6E8A-4147-A177-3AD203B41FA5}">
                      <a16:colId xmlns:a16="http://schemas.microsoft.com/office/drawing/2014/main" xmlns="" val="27019680"/>
                    </a:ext>
                  </a:extLst>
                </a:gridCol>
                <a:gridCol w="216024">
                  <a:extLst>
                    <a:ext uri="{9D8B030D-6E8A-4147-A177-3AD203B41FA5}">
                      <a16:colId xmlns:a16="http://schemas.microsoft.com/office/drawing/2014/main" xmlns="" val="4218479990"/>
                    </a:ext>
                  </a:extLst>
                </a:gridCol>
                <a:gridCol w="288032">
                  <a:extLst>
                    <a:ext uri="{9D8B030D-6E8A-4147-A177-3AD203B41FA5}">
                      <a16:colId xmlns:a16="http://schemas.microsoft.com/office/drawing/2014/main" xmlns="" val="1708927988"/>
                    </a:ext>
                  </a:extLst>
                </a:gridCol>
                <a:gridCol w="288032">
                  <a:extLst>
                    <a:ext uri="{9D8B030D-6E8A-4147-A177-3AD203B41FA5}">
                      <a16:colId xmlns:a16="http://schemas.microsoft.com/office/drawing/2014/main" xmlns="" val="153380897"/>
                    </a:ext>
                  </a:extLst>
                </a:gridCol>
                <a:gridCol w="288032">
                  <a:extLst>
                    <a:ext uri="{9D8B030D-6E8A-4147-A177-3AD203B41FA5}">
                      <a16:colId xmlns:a16="http://schemas.microsoft.com/office/drawing/2014/main" xmlns="" val="3709595918"/>
                    </a:ext>
                  </a:extLst>
                </a:gridCol>
              </a:tblGrid>
              <a:tr h="457178">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altLang="zh-TW" sz="2000" b="1" dirty="0" smtClean="0">
                          <a:solidFill>
                            <a:schemeClr val="tx1"/>
                          </a:solidFill>
                        </a:rPr>
                        <a:t>1</a:t>
                      </a:r>
                      <a:endParaRPr lang="pt-BR" sz="2000" b="1" dirty="0">
                        <a:solidFill>
                          <a:schemeClr val="tx1"/>
                        </a:solidFill>
                      </a:endParaRPr>
                    </a:p>
                  </a:txBody>
                  <a:tcPr marL="0" marR="0" marT="45709" marB="45709">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altLang="zh-TW" sz="2000" b="1" dirty="0" smtClean="0">
                          <a:solidFill>
                            <a:schemeClr val="tx1"/>
                          </a:solidFill>
                        </a:rPr>
                        <a:t>2</a:t>
                      </a:r>
                      <a:endParaRPr lang="pt-BR" sz="2000" b="1" dirty="0">
                        <a:solidFill>
                          <a:schemeClr val="tx1"/>
                        </a:solidFill>
                      </a:endParaRPr>
                    </a:p>
                  </a:txBody>
                  <a:tcPr marL="0" marR="0" marT="45709" marB="45709">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altLang="zh-TW" sz="2000" b="1" dirty="0" smtClean="0">
                          <a:solidFill>
                            <a:schemeClr val="tx1"/>
                          </a:solidFill>
                        </a:rPr>
                        <a:t>3</a:t>
                      </a:r>
                      <a:endParaRPr lang="pt-BR" sz="2000" b="1" dirty="0">
                        <a:solidFill>
                          <a:schemeClr val="tx1"/>
                        </a:solidFill>
                      </a:endParaRPr>
                    </a:p>
                  </a:txBody>
                  <a:tcPr marL="0" marR="0" marT="45709" marB="45709">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altLang="zh-TW" sz="2000" b="1" dirty="0" smtClean="0">
                          <a:solidFill>
                            <a:schemeClr val="tx1"/>
                          </a:solidFill>
                        </a:rPr>
                        <a:t>4</a:t>
                      </a:r>
                      <a:endParaRPr lang="pt-BR" sz="2000" b="1" dirty="0">
                        <a:solidFill>
                          <a:schemeClr val="tx1"/>
                        </a:solidFill>
                      </a:endParaRPr>
                    </a:p>
                  </a:txBody>
                  <a:tcPr marL="0" marR="0" marT="45709" marB="45709">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altLang="zh-TW" sz="2000" b="1" dirty="0" smtClean="0">
                          <a:solidFill>
                            <a:schemeClr val="tx1"/>
                          </a:solidFill>
                        </a:rPr>
                        <a:t>5</a:t>
                      </a:r>
                      <a:endParaRPr lang="pt-BR" sz="2000" b="1" dirty="0">
                        <a:solidFill>
                          <a:schemeClr val="tx1"/>
                        </a:solidFill>
                      </a:endParaRPr>
                    </a:p>
                  </a:txBody>
                  <a:tcPr marL="0" marR="0" marT="45709" marB="45709">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altLang="zh-TW" sz="2000" b="1" dirty="0" smtClean="0">
                          <a:solidFill>
                            <a:schemeClr val="tx1"/>
                          </a:solidFill>
                        </a:rPr>
                        <a:t>6</a:t>
                      </a:r>
                      <a:endParaRPr lang="pt-BR" sz="2000" b="1" dirty="0">
                        <a:solidFill>
                          <a:schemeClr val="tx1"/>
                        </a:solidFill>
                      </a:endParaRPr>
                    </a:p>
                  </a:txBody>
                  <a:tcPr marL="0" marR="0" marT="45709" marB="45709">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altLang="zh-TW" sz="2000" b="1" dirty="0" smtClean="0">
                          <a:solidFill>
                            <a:schemeClr val="tx1"/>
                          </a:solidFill>
                        </a:rPr>
                        <a:t>7</a:t>
                      </a:r>
                      <a:endParaRPr lang="pt-BR" sz="2000" b="1" dirty="0">
                        <a:solidFill>
                          <a:schemeClr val="tx1"/>
                        </a:solidFill>
                      </a:endParaRPr>
                    </a:p>
                  </a:txBody>
                  <a:tcPr marL="0" marR="0" marT="45709" marB="45709">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altLang="zh-TW" sz="2000" b="1" dirty="0" smtClean="0">
                          <a:solidFill>
                            <a:schemeClr val="tx1"/>
                          </a:solidFill>
                        </a:rPr>
                        <a:t>8</a:t>
                      </a:r>
                      <a:endParaRPr lang="pt-BR" sz="2000" b="1" dirty="0">
                        <a:solidFill>
                          <a:schemeClr val="tx1"/>
                        </a:solidFill>
                      </a:endParaRPr>
                    </a:p>
                  </a:txBody>
                  <a:tcPr marL="0" marR="0" marT="45709" marB="45709">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altLang="zh-TW" sz="2000" b="1" dirty="0" smtClean="0">
                          <a:solidFill>
                            <a:schemeClr val="tx1"/>
                          </a:solidFill>
                        </a:rPr>
                        <a:t>9</a:t>
                      </a:r>
                      <a:endParaRPr lang="pt-BR" sz="2000" b="1" dirty="0">
                        <a:solidFill>
                          <a:schemeClr val="tx1"/>
                        </a:solidFill>
                      </a:endParaRPr>
                    </a:p>
                  </a:txBody>
                  <a:tcPr marL="0" marR="0" marT="45709" marB="45709">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altLang="zh-TW" sz="2000" b="1" dirty="0" smtClean="0">
                          <a:solidFill>
                            <a:schemeClr val="tx1"/>
                          </a:solidFill>
                        </a:rPr>
                        <a:t>10</a:t>
                      </a:r>
                      <a:endParaRPr lang="pt-BR" sz="2000" b="1" dirty="0">
                        <a:solidFill>
                          <a:schemeClr val="tx1"/>
                        </a:solidFill>
                      </a:endParaRPr>
                    </a:p>
                  </a:txBody>
                  <a:tcPr marL="0" marR="0" marT="45709" marB="45709">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altLang="zh-TW" sz="2000" b="1" dirty="0" smtClean="0">
                          <a:solidFill>
                            <a:schemeClr val="tx1"/>
                          </a:solidFill>
                        </a:rPr>
                        <a:t>11</a:t>
                      </a:r>
                      <a:endParaRPr lang="pt-BR" sz="2000" b="1" dirty="0">
                        <a:solidFill>
                          <a:schemeClr val="tx1"/>
                        </a:solidFill>
                      </a:endParaRPr>
                    </a:p>
                  </a:txBody>
                  <a:tcPr marL="0" marR="0" marT="45709" marB="45709">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altLang="zh-TW" sz="2000" b="1" dirty="0" smtClean="0">
                          <a:solidFill>
                            <a:schemeClr val="tx1"/>
                          </a:solidFill>
                        </a:rPr>
                        <a:t>12</a:t>
                      </a:r>
                      <a:endParaRPr lang="pt-BR" sz="2000" b="1" dirty="0">
                        <a:solidFill>
                          <a:schemeClr val="tx1"/>
                        </a:solidFill>
                      </a:endParaRPr>
                    </a:p>
                  </a:txBody>
                  <a:tcPr marL="0" marR="0" marT="45709" marB="45709">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altLang="zh-TW" sz="2000" b="1" dirty="0" smtClean="0">
                          <a:solidFill>
                            <a:schemeClr val="tx1"/>
                          </a:solidFill>
                        </a:rPr>
                        <a:t>1</a:t>
                      </a:r>
                      <a:endParaRPr lang="pt-BR" sz="2000" b="1" dirty="0">
                        <a:solidFill>
                          <a:schemeClr val="tx1"/>
                        </a:solidFill>
                      </a:endParaRPr>
                    </a:p>
                  </a:txBody>
                  <a:tcPr marL="0" marR="0" marT="45709" marB="45709">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C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altLang="zh-TW" sz="2000" b="1" dirty="0" smtClean="0">
                          <a:solidFill>
                            <a:schemeClr val="tx1"/>
                          </a:solidFill>
                        </a:rPr>
                        <a:t>2</a:t>
                      </a:r>
                      <a:endParaRPr lang="pt-BR" sz="2000" b="1" dirty="0">
                        <a:solidFill>
                          <a:schemeClr val="tx1"/>
                        </a:solidFill>
                      </a:endParaRPr>
                    </a:p>
                  </a:txBody>
                  <a:tcPr marL="0" marR="0" marT="45709" marB="45709">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C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altLang="zh-TW" sz="2000" b="1" dirty="0" smtClean="0">
                          <a:solidFill>
                            <a:schemeClr val="tx1"/>
                          </a:solidFill>
                        </a:rPr>
                        <a:t>3</a:t>
                      </a:r>
                      <a:endParaRPr lang="pt-BR" sz="2000" b="1" dirty="0">
                        <a:solidFill>
                          <a:schemeClr val="tx1"/>
                        </a:solidFill>
                      </a:endParaRPr>
                    </a:p>
                  </a:txBody>
                  <a:tcPr marL="0" marR="0" marT="45709" marB="45709">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C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altLang="zh-TW" sz="2000" b="1" dirty="0" smtClean="0">
                          <a:solidFill>
                            <a:schemeClr val="tx1"/>
                          </a:solidFill>
                        </a:rPr>
                        <a:t>4</a:t>
                      </a:r>
                      <a:endParaRPr lang="pt-BR" sz="2000" b="1" dirty="0">
                        <a:solidFill>
                          <a:schemeClr val="tx1"/>
                        </a:solidFill>
                      </a:endParaRPr>
                    </a:p>
                  </a:txBody>
                  <a:tcPr marL="0" marR="0" marT="45709" marB="45709">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C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altLang="zh-TW" sz="2000" b="1" dirty="0" smtClean="0">
                          <a:solidFill>
                            <a:schemeClr val="tx1"/>
                          </a:solidFill>
                        </a:rPr>
                        <a:t>5</a:t>
                      </a:r>
                      <a:endParaRPr lang="pt-BR" sz="2000" b="1" dirty="0">
                        <a:solidFill>
                          <a:schemeClr val="tx1"/>
                        </a:solidFill>
                      </a:endParaRPr>
                    </a:p>
                  </a:txBody>
                  <a:tcPr marL="0" marR="0" marT="45709" marB="45709">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C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altLang="zh-TW" sz="2000" b="1" dirty="0" smtClean="0">
                          <a:solidFill>
                            <a:schemeClr val="tx1"/>
                          </a:solidFill>
                        </a:rPr>
                        <a:t>6</a:t>
                      </a:r>
                      <a:endParaRPr lang="pt-BR" sz="2000" b="1" dirty="0">
                        <a:solidFill>
                          <a:schemeClr val="tx1"/>
                        </a:solidFill>
                      </a:endParaRPr>
                    </a:p>
                  </a:txBody>
                  <a:tcPr marL="0" marR="0" marT="45709" marB="45709">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C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altLang="zh-TW" sz="2000" b="1" dirty="0" smtClean="0">
                          <a:solidFill>
                            <a:schemeClr val="tx1"/>
                          </a:solidFill>
                        </a:rPr>
                        <a:t>7</a:t>
                      </a:r>
                      <a:endParaRPr lang="pt-BR" sz="2000" b="1" dirty="0">
                        <a:solidFill>
                          <a:schemeClr val="tx1"/>
                        </a:solidFill>
                      </a:endParaRPr>
                    </a:p>
                  </a:txBody>
                  <a:tcPr marL="0" marR="0" marT="45709" marB="45709">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C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altLang="zh-TW" sz="2000" b="1" dirty="0" smtClean="0">
                          <a:solidFill>
                            <a:schemeClr val="tx1"/>
                          </a:solidFill>
                        </a:rPr>
                        <a:t>8</a:t>
                      </a:r>
                      <a:endParaRPr lang="pt-BR" sz="2000" b="1" dirty="0">
                        <a:solidFill>
                          <a:schemeClr val="tx1"/>
                        </a:solidFill>
                      </a:endParaRPr>
                    </a:p>
                  </a:txBody>
                  <a:tcPr marL="0" marR="0" marT="45709" marB="45709">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C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altLang="zh-TW" sz="2000" b="1" dirty="0" smtClean="0">
                          <a:solidFill>
                            <a:schemeClr val="tx1"/>
                          </a:solidFill>
                        </a:rPr>
                        <a:t>9</a:t>
                      </a:r>
                      <a:endParaRPr lang="pt-BR" sz="2000" b="1" dirty="0">
                        <a:solidFill>
                          <a:schemeClr val="tx1"/>
                        </a:solidFill>
                      </a:endParaRPr>
                    </a:p>
                  </a:txBody>
                  <a:tcPr marL="0" marR="0" marT="45709" marB="45709">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C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altLang="zh-TW" sz="2000" b="1" dirty="0" smtClean="0">
                          <a:solidFill>
                            <a:schemeClr val="tx1"/>
                          </a:solidFill>
                        </a:rPr>
                        <a:t>10</a:t>
                      </a:r>
                      <a:endParaRPr lang="pt-BR" sz="2000" b="1" dirty="0">
                        <a:solidFill>
                          <a:schemeClr val="tx1"/>
                        </a:solidFill>
                      </a:endParaRPr>
                    </a:p>
                  </a:txBody>
                  <a:tcPr marL="0" marR="0" marT="45709" marB="45709">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C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altLang="zh-TW" sz="2000" b="1" dirty="0" smtClean="0">
                          <a:solidFill>
                            <a:schemeClr val="tx1"/>
                          </a:solidFill>
                        </a:rPr>
                        <a:t>11</a:t>
                      </a:r>
                      <a:endParaRPr lang="pt-BR" sz="2000" b="1" dirty="0">
                        <a:solidFill>
                          <a:schemeClr val="tx1"/>
                        </a:solidFill>
                      </a:endParaRPr>
                    </a:p>
                  </a:txBody>
                  <a:tcPr marL="0" marR="0" marT="45709" marB="45709">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C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altLang="zh-TW" sz="2000" b="1" dirty="0" smtClean="0">
                          <a:solidFill>
                            <a:schemeClr val="tx1"/>
                          </a:solidFill>
                        </a:rPr>
                        <a:t>12</a:t>
                      </a:r>
                      <a:endParaRPr lang="pt-BR" sz="2000" b="1" dirty="0">
                        <a:solidFill>
                          <a:schemeClr val="tx1"/>
                        </a:solidFill>
                      </a:endParaRPr>
                    </a:p>
                  </a:txBody>
                  <a:tcPr marL="0" marR="0" marT="45709" marB="45709">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C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altLang="zh-TW" sz="2000" b="1" dirty="0" smtClean="0">
                          <a:solidFill>
                            <a:schemeClr val="tx1"/>
                          </a:solidFill>
                        </a:rPr>
                        <a:t>1</a:t>
                      </a:r>
                      <a:endParaRPr lang="pt-BR" sz="2000" b="1" dirty="0">
                        <a:solidFill>
                          <a:schemeClr val="tx1"/>
                        </a:solidFill>
                      </a:endParaRPr>
                    </a:p>
                  </a:txBody>
                  <a:tcPr marL="0" marR="0" marT="45709" marB="45709">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tx2">
                        <a:lumMod val="10000"/>
                        <a:lumOff val="9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altLang="zh-TW" sz="2000" b="1" dirty="0" smtClean="0">
                          <a:solidFill>
                            <a:schemeClr val="tx1"/>
                          </a:solidFill>
                        </a:rPr>
                        <a:t>2</a:t>
                      </a:r>
                      <a:endParaRPr lang="pt-BR" sz="2000" b="1" dirty="0">
                        <a:solidFill>
                          <a:schemeClr val="tx1"/>
                        </a:solidFill>
                      </a:endParaRPr>
                    </a:p>
                  </a:txBody>
                  <a:tcPr marL="0" marR="0" marT="45709" marB="45709">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tx2">
                        <a:lumMod val="10000"/>
                        <a:lumOff val="9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altLang="zh-TW" sz="2000" b="1" dirty="0" smtClean="0">
                          <a:solidFill>
                            <a:schemeClr val="tx1"/>
                          </a:solidFill>
                        </a:rPr>
                        <a:t>3</a:t>
                      </a:r>
                      <a:endParaRPr lang="pt-BR" sz="2000" b="1" dirty="0">
                        <a:solidFill>
                          <a:schemeClr val="tx1"/>
                        </a:solidFill>
                      </a:endParaRPr>
                    </a:p>
                  </a:txBody>
                  <a:tcPr marL="0" marR="0" marT="45709" marB="45709">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tx2">
                        <a:lumMod val="10000"/>
                        <a:lumOff val="9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altLang="zh-TW" sz="2000" b="1" dirty="0" smtClean="0">
                          <a:solidFill>
                            <a:schemeClr val="tx1"/>
                          </a:solidFill>
                        </a:rPr>
                        <a:t>4</a:t>
                      </a:r>
                      <a:endParaRPr lang="pt-BR" sz="2000" b="1" dirty="0">
                        <a:solidFill>
                          <a:schemeClr val="tx1"/>
                        </a:solidFill>
                      </a:endParaRPr>
                    </a:p>
                  </a:txBody>
                  <a:tcPr marL="0" marR="0" marT="45709" marB="45709">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tx2">
                        <a:lumMod val="10000"/>
                        <a:lumOff val="9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altLang="zh-TW" sz="2000" b="1" dirty="0" smtClean="0">
                          <a:solidFill>
                            <a:schemeClr val="tx1"/>
                          </a:solidFill>
                        </a:rPr>
                        <a:t>5</a:t>
                      </a:r>
                      <a:endParaRPr lang="pt-BR" sz="2000" b="1" dirty="0">
                        <a:solidFill>
                          <a:schemeClr val="tx1"/>
                        </a:solidFill>
                      </a:endParaRPr>
                    </a:p>
                  </a:txBody>
                  <a:tcPr marL="0" marR="0" marT="45709" marB="45709">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tx2">
                        <a:lumMod val="10000"/>
                        <a:lumOff val="9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altLang="zh-TW" sz="2000" b="1" dirty="0" smtClean="0">
                          <a:solidFill>
                            <a:schemeClr val="tx1"/>
                          </a:solidFill>
                        </a:rPr>
                        <a:t>6</a:t>
                      </a:r>
                      <a:endParaRPr lang="pt-BR" sz="2000" b="1" dirty="0">
                        <a:solidFill>
                          <a:schemeClr val="tx1"/>
                        </a:solidFill>
                      </a:endParaRPr>
                    </a:p>
                  </a:txBody>
                  <a:tcPr marL="0" marR="0" marT="45709" marB="45709">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tx2">
                        <a:lumMod val="10000"/>
                        <a:lumOff val="9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altLang="zh-TW" sz="2000" b="1" dirty="0" smtClean="0">
                          <a:solidFill>
                            <a:schemeClr val="tx1"/>
                          </a:solidFill>
                        </a:rPr>
                        <a:t>7</a:t>
                      </a:r>
                      <a:endParaRPr lang="pt-BR" sz="2000" b="1" dirty="0">
                        <a:solidFill>
                          <a:schemeClr val="tx1"/>
                        </a:solidFill>
                      </a:endParaRPr>
                    </a:p>
                  </a:txBody>
                  <a:tcPr marL="0" marR="0" marT="45709" marB="45709">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tx2">
                        <a:lumMod val="10000"/>
                        <a:lumOff val="9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altLang="zh-TW" sz="2000" b="1" dirty="0" smtClean="0">
                          <a:solidFill>
                            <a:schemeClr val="tx1"/>
                          </a:solidFill>
                        </a:rPr>
                        <a:t>8</a:t>
                      </a:r>
                      <a:endParaRPr lang="pt-BR" sz="2000" b="1" dirty="0">
                        <a:solidFill>
                          <a:schemeClr val="tx1"/>
                        </a:solidFill>
                      </a:endParaRPr>
                    </a:p>
                  </a:txBody>
                  <a:tcPr marL="0" marR="0" marT="45709" marB="45709">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tx2">
                        <a:lumMod val="10000"/>
                        <a:lumOff val="9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altLang="zh-TW" sz="2000" b="1" dirty="0" smtClean="0">
                          <a:solidFill>
                            <a:schemeClr val="tx1"/>
                          </a:solidFill>
                        </a:rPr>
                        <a:t>9</a:t>
                      </a:r>
                      <a:endParaRPr lang="pt-BR" sz="2000" b="1" dirty="0">
                        <a:solidFill>
                          <a:schemeClr val="tx1"/>
                        </a:solidFill>
                      </a:endParaRPr>
                    </a:p>
                  </a:txBody>
                  <a:tcPr marL="0" marR="0" marT="45709" marB="45709">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tx2">
                        <a:lumMod val="10000"/>
                        <a:lumOff val="90000"/>
                      </a:schemeClr>
                    </a:solidFill>
                  </a:tcPr>
                </a:tc>
                <a:tc>
                  <a:txBody>
                    <a:bodyPr/>
                    <a:lstStyle/>
                    <a:p>
                      <a:pPr algn="ctr"/>
                      <a:r>
                        <a:rPr lang="pt-BR" sz="2000" b="1" dirty="0" smtClean="0">
                          <a:solidFill>
                            <a:schemeClr val="tx1"/>
                          </a:solidFill>
                        </a:rPr>
                        <a:t>10</a:t>
                      </a:r>
                      <a:endParaRPr lang="pt-BR" sz="2000" b="1" dirty="0">
                        <a:solidFill>
                          <a:schemeClr val="tx1"/>
                        </a:solidFill>
                      </a:endParaRPr>
                    </a:p>
                  </a:txBody>
                  <a:tcPr marL="0" marR="0" marT="45709" marB="45709">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tx2">
                        <a:lumMod val="10000"/>
                        <a:lumOff val="90000"/>
                      </a:schemeClr>
                    </a:solidFill>
                  </a:tcPr>
                </a:tc>
                <a:tc>
                  <a:txBody>
                    <a:bodyPr/>
                    <a:lstStyle/>
                    <a:p>
                      <a:pPr algn="ctr"/>
                      <a:r>
                        <a:rPr lang="pt-BR" sz="2000" b="1" dirty="0" smtClean="0">
                          <a:solidFill>
                            <a:schemeClr val="tx1"/>
                          </a:solidFill>
                        </a:rPr>
                        <a:t>11</a:t>
                      </a:r>
                      <a:endParaRPr lang="pt-BR" sz="2000" b="1" dirty="0">
                        <a:solidFill>
                          <a:schemeClr val="tx1"/>
                        </a:solidFill>
                      </a:endParaRPr>
                    </a:p>
                  </a:txBody>
                  <a:tcPr marL="0" marR="0" marT="45709" marB="45709">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tx2">
                        <a:lumMod val="10000"/>
                        <a:lumOff val="90000"/>
                      </a:schemeClr>
                    </a:solidFill>
                  </a:tcPr>
                </a:tc>
                <a:tc>
                  <a:txBody>
                    <a:bodyPr/>
                    <a:lstStyle/>
                    <a:p>
                      <a:pPr algn="ctr"/>
                      <a:r>
                        <a:rPr lang="pt-BR" sz="2000" b="1" dirty="0" smtClean="0">
                          <a:solidFill>
                            <a:schemeClr val="tx1"/>
                          </a:solidFill>
                        </a:rPr>
                        <a:t>12</a:t>
                      </a:r>
                      <a:endParaRPr lang="pt-BR" sz="2000" b="1" dirty="0">
                        <a:solidFill>
                          <a:schemeClr val="tx1"/>
                        </a:solidFill>
                      </a:endParaRPr>
                    </a:p>
                  </a:txBody>
                  <a:tcPr marL="0" marR="0" marT="45709" marB="45709">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tx2">
                        <a:lumMod val="10000"/>
                        <a:lumOff val="90000"/>
                      </a:schemeClr>
                    </a:solidFill>
                  </a:tcPr>
                </a:tc>
                <a:extLst>
                  <a:ext uri="{0D108BD9-81ED-4DB2-BD59-A6C34878D82A}">
                    <a16:rowId xmlns:a16="http://schemas.microsoft.com/office/drawing/2014/main" xmlns="" val="10000"/>
                  </a:ext>
                </a:extLst>
              </a:tr>
            </a:tbl>
          </a:graphicData>
        </a:graphic>
      </p:graphicFrame>
      <p:cxnSp>
        <p:nvCxnSpPr>
          <p:cNvPr id="66" name="Conector reto 2"/>
          <p:cNvCxnSpPr/>
          <p:nvPr/>
        </p:nvCxnSpPr>
        <p:spPr>
          <a:xfrm flipV="1">
            <a:off x="5608193" y="5039478"/>
            <a:ext cx="2492199" cy="1"/>
          </a:xfrm>
          <a:prstGeom prst="line">
            <a:avLst/>
          </a:prstGeom>
          <a:noFill/>
          <a:ln w="19050" cap="flat" cmpd="sng" algn="ctr">
            <a:solidFill>
              <a:schemeClr val="tx1"/>
            </a:solidFill>
            <a:prstDash val="solid"/>
          </a:ln>
          <a:effectLst>
            <a:outerShdw blurRad="40000" dist="20000" dir="5400000" rotWithShape="0">
              <a:srgbClr val="000000">
                <a:alpha val="38000"/>
              </a:srgbClr>
            </a:outerShdw>
          </a:effectLst>
        </p:spPr>
      </p:cxnSp>
      <p:cxnSp>
        <p:nvCxnSpPr>
          <p:cNvPr id="67" name="Conector reto 4"/>
          <p:cNvCxnSpPr/>
          <p:nvPr/>
        </p:nvCxnSpPr>
        <p:spPr>
          <a:xfrm>
            <a:off x="8100392" y="4721903"/>
            <a:ext cx="0" cy="317575"/>
          </a:xfrm>
          <a:prstGeom prst="line">
            <a:avLst/>
          </a:prstGeom>
          <a:noFill/>
          <a:ln w="25400" cap="flat" cmpd="sng" algn="ctr">
            <a:solidFill>
              <a:schemeClr val="tx1"/>
            </a:solidFill>
            <a:prstDash val="solid"/>
          </a:ln>
          <a:effectLst>
            <a:outerShdw blurRad="40000" dist="20000" dir="5400000" rotWithShape="0">
              <a:srgbClr val="000000">
                <a:alpha val="38000"/>
              </a:srgbClr>
            </a:outerShdw>
          </a:effectLst>
        </p:spPr>
      </p:cxnSp>
      <p:cxnSp>
        <p:nvCxnSpPr>
          <p:cNvPr id="68" name="Conector reto 24"/>
          <p:cNvCxnSpPr/>
          <p:nvPr/>
        </p:nvCxnSpPr>
        <p:spPr>
          <a:xfrm>
            <a:off x="5608193" y="4721903"/>
            <a:ext cx="0" cy="317575"/>
          </a:xfrm>
          <a:prstGeom prst="line">
            <a:avLst/>
          </a:prstGeom>
          <a:noFill/>
          <a:ln w="25400" cap="flat" cmpd="sng" algn="ctr">
            <a:solidFill>
              <a:schemeClr val="tx1"/>
            </a:solidFill>
            <a:prstDash val="solid"/>
          </a:ln>
          <a:effectLst>
            <a:outerShdw blurRad="40000" dist="20000" dir="5400000" rotWithShape="0">
              <a:srgbClr val="000000">
                <a:alpha val="38000"/>
              </a:srgbClr>
            </a:outerShdw>
          </a:effectLst>
        </p:spPr>
      </p:cxnSp>
      <p:sp>
        <p:nvSpPr>
          <p:cNvPr id="74" name="CaixaDeTexto 8"/>
          <p:cNvSpPr txBox="1"/>
          <p:nvPr/>
        </p:nvSpPr>
        <p:spPr>
          <a:xfrm>
            <a:off x="6099740" y="5365361"/>
            <a:ext cx="1777563" cy="1261884"/>
          </a:xfrm>
          <a:prstGeom prst="rect">
            <a:avLst/>
          </a:prstGeom>
          <a:solidFill>
            <a:srgbClr val="FFCCFF"/>
          </a:solidFill>
          <a:ln w="19050">
            <a:solidFill>
              <a:schemeClr val="tx1"/>
            </a:solidFill>
          </a:ln>
        </p:spPr>
        <p:txBody>
          <a:bodyPr wrap="square" rtlCol="0">
            <a:spAutoFit/>
          </a:bodyPr>
          <a:lstStyle/>
          <a:p>
            <a:pPr algn="ctr" defTabSz="457200" fontAlgn="base">
              <a:spcBef>
                <a:spcPct val="0"/>
              </a:spcBef>
              <a:spcAft>
                <a:spcPct val="0"/>
              </a:spcAft>
            </a:pPr>
            <a:r>
              <a:rPr lang="en-US" altLang="zh-TW" sz="2000" b="1" dirty="0" smtClean="0">
                <a:ea typeface="MS PGothic" pitchFamily="34" charset="-128"/>
              </a:rPr>
              <a:t>Chile</a:t>
            </a:r>
            <a:endParaRPr lang="pt-BR" sz="2000" b="1" dirty="0" smtClean="0">
              <a:ea typeface="MS PGothic" pitchFamily="34" charset="-128"/>
            </a:endParaRPr>
          </a:p>
          <a:p>
            <a:pPr algn="ctr" defTabSz="457200" fontAlgn="base">
              <a:spcBef>
                <a:spcPct val="0"/>
              </a:spcBef>
              <a:spcAft>
                <a:spcPct val="0"/>
              </a:spcAft>
            </a:pPr>
            <a:r>
              <a:rPr lang="pt-BR" sz="2000" b="1" dirty="0" smtClean="0">
                <a:ea typeface="MS PGothic" pitchFamily="34" charset="-128"/>
              </a:rPr>
              <a:t>&gt;2000 cases</a:t>
            </a:r>
          </a:p>
          <a:p>
            <a:pPr algn="ctr" defTabSz="457200" fontAlgn="base">
              <a:spcBef>
                <a:spcPct val="0"/>
              </a:spcBef>
              <a:spcAft>
                <a:spcPct val="0"/>
              </a:spcAft>
            </a:pPr>
            <a:r>
              <a:rPr lang="en-US" altLang="zh-TW" sz="2000" b="1" dirty="0" smtClean="0">
                <a:ea typeface="MS PGothic" pitchFamily="34" charset="-128"/>
              </a:rPr>
              <a:t>61% MSM</a:t>
            </a:r>
          </a:p>
          <a:p>
            <a:pPr algn="ctr" defTabSz="457200" fontAlgn="base">
              <a:spcBef>
                <a:spcPct val="0"/>
              </a:spcBef>
              <a:spcAft>
                <a:spcPct val="0"/>
              </a:spcAft>
            </a:pPr>
            <a:r>
              <a:rPr lang="en-US" sz="1600" b="1" dirty="0" smtClean="0">
                <a:ea typeface="MS PGothic" pitchFamily="34" charset="-128"/>
              </a:rPr>
              <a:t>Genotype IA</a:t>
            </a:r>
          </a:p>
        </p:txBody>
      </p:sp>
      <p:cxnSp>
        <p:nvCxnSpPr>
          <p:cNvPr id="75" name="Conector de seta reta 58"/>
          <p:cNvCxnSpPr/>
          <p:nvPr/>
        </p:nvCxnSpPr>
        <p:spPr>
          <a:xfrm flipH="1" flipV="1">
            <a:off x="6977359" y="5032007"/>
            <a:ext cx="11162" cy="333354"/>
          </a:xfrm>
          <a:prstGeom prst="straightConnector1">
            <a:avLst/>
          </a:prstGeom>
          <a:noFill/>
          <a:ln w="25400" cap="flat" cmpd="sng" algn="ctr">
            <a:solidFill>
              <a:schemeClr val="tx1"/>
            </a:solidFill>
            <a:prstDash val="solid"/>
            <a:tailEnd type="arrow"/>
          </a:ln>
          <a:effectLst>
            <a:outerShdw blurRad="40000" dist="20000" dir="5400000" rotWithShape="0">
              <a:srgbClr val="000000">
                <a:alpha val="38000"/>
              </a:srgbClr>
            </a:outerShdw>
          </a:effectLst>
        </p:spPr>
      </p:cxnSp>
      <p:cxnSp>
        <p:nvCxnSpPr>
          <p:cNvPr id="83" name="Conector reto 4"/>
          <p:cNvCxnSpPr/>
          <p:nvPr/>
        </p:nvCxnSpPr>
        <p:spPr>
          <a:xfrm>
            <a:off x="7164288" y="4721903"/>
            <a:ext cx="0" cy="194297"/>
          </a:xfrm>
          <a:prstGeom prst="line">
            <a:avLst/>
          </a:prstGeom>
          <a:noFill/>
          <a:ln w="25400" cap="flat" cmpd="sng" algn="ctr">
            <a:solidFill>
              <a:schemeClr val="tx1"/>
            </a:solidFill>
            <a:prstDash val="solid"/>
          </a:ln>
          <a:effectLst>
            <a:outerShdw blurRad="40000" dist="20000" dir="5400000" rotWithShape="0">
              <a:srgbClr val="000000">
                <a:alpha val="38000"/>
              </a:srgbClr>
            </a:outerShdw>
          </a:effectLst>
        </p:spPr>
      </p:cxnSp>
      <p:cxnSp>
        <p:nvCxnSpPr>
          <p:cNvPr id="84" name="Conector reto 24"/>
          <p:cNvCxnSpPr/>
          <p:nvPr/>
        </p:nvCxnSpPr>
        <p:spPr>
          <a:xfrm>
            <a:off x="5004048" y="4721903"/>
            <a:ext cx="0" cy="194297"/>
          </a:xfrm>
          <a:prstGeom prst="line">
            <a:avLst/>
          </a:prstGeom>
          <a:noFill/>
          <a:ln w="25400" cap="flat" cmpd="sng" algn="ctr">
            <a:solidFill>
              <a:schemeClr val="tx1"/>
            </a:solidFill>
            <a:prstDash val="solid"/>
          </a:ln>
          <a:effectLst>
            <a:outerShdw blurRad="40000" dist="20000" dir="5400000" rotWithShape="0">
              <a:srgbClr val="000000">
                <a:alpha val="38000"/>
              </a:srgbClr>
            </a:outerShdw>
          </a:effectLst>
        </p:spPr>
      </p:cxnSp>
      <p:cxnSp>
        <p:nvCxnSpPr>
          <p:cNvPr id="92" name="Conector reto 2"/>
          <p:cNvCxnSpPr/>
          <p:nvPr/>
        </p:nvCxnSpPr>
        <p:spPr>
          <a:xfrm>
            <a:off x="5004048" y="4906871"/>
            <a:ext cx="2160240" cy="9329"/>
          </a:xfrm>
          <a:prstGeom prst="line">
            <a:avLst/>
          </a:prstGeom>
          <a:noFill/>
          <a:ln w="19050" cap="flat" cmpd="sng" algn="ctr">
            <a:solidFill>
              <a:schemeClr val="tx1"/>
            </a:solidFill>
            <a:prstDash val="solid"/>
          </a:ln>
          <a:effectLst>
            <a:outerShdw blurRad="40000" dist="20000" dir="5400000" rotWithShape="0">
              <a:srgbClr val="000000">
                <a:alpha val="38000"/>
              </a:srgbClr>
            </a:outerShdw>
          </a:effectLst>
        </p:spPr>
      </p:cxnSp>
      <p:sp>
        <p:nvSpPr>
          <p:cNvPr id="94" name="CaixaDeTexto 8"/>
          <p:cNvSpPr txBox="1"/>
          <p:nvPr/>
        </p:nvSpPr>
        <p:spPr>
          <a:xfrm>
            <a:off x="4172074" y="5365361"/>
            <a:ext cx="1777563" cy="1261884"/>
          </a:xfrm>
          <a:prstGeom prst="rect">
            <a:avLst/>
          </a:prstGeom>
          <a:solidFill>
            <a:srgbClr val="FFCCFF"/>
          </a:solidFill>
          <a:ln w="19050">
            <a:solidFill>
              <a:schemeClr val="tx1"/>
            </a:solidFill>
          </a:ln>
        </p:spPr>
        <p:txBody>
          <a:bodyPr wrap="square" rtlCol="0">
            <a:spAutoFit/>
          </a:bodyPr>
          <a:lstStyle/>
          <a:p>
            <a:pPr algn="ctr" defTabSz="457200" fontAlgn="base">
              <a:spcBef>
                <a:spcPct val="0"/>
              </a:spcBef>
              <a:spcAft>
                <a:spcPct val="0"/>
              </a:spcAft>
            </a:pPr>
            <a:r>
              <a:rPr lang="en-US" altLang="zh-TW" sz="2000" b="1" dirty="0" smtClean="0">
                <a:ea typeface="MS PGothic" pitchFamily="34" charset="-128"/>
              </a:rPr>
              <a:t>Tel Aviv, Israel</a:t>
            </a:r>
            <a:endParaRPr lang="pt-BR" sz="2000" b="1" dirty="0" smtClean="0">
              <a:ea typeface="MS PGothic" pitchFamily="34" charset="-128"/>
            </a:endParaRPr>
          </a:p>
          <a:p>
            <a:pPr algn="ctr" defTabSz="457200" fontAlgn="base">
              <a:spcBef>
                <a:spcPct val="0"/>
              </a:spcBef>
              <a:spcAft>
                <a:spcPct val="0"/>
              </a:spcAft>
            </a:pPr>
            <a:r>
              <a:rPr lang="pt-BR" sz="2000" b="1" dirty="0" smtClean="0">
                <a:ea typeface="MS PGothic" pitchFamily="34" charset="-128"/>
              </a:rPr>
              <a:t>19 cases</a:t>
            </a:r>
          </a:p>
          <a:p>
            <a:pPr algn="ctr" defTabSz="457200" fontAlgn="base">
              <a:spcBef>
                <a:spcPct val="0"/>
              </a:spcBef>
              <a:spcAft>
                <a:spcPct val="0"/>
              </a:spcAft>
            </a:pPr>
            <a:r>
              <a:rPr lang="en-US" altLang="zh-TW" sz="2000" b="1" dirty="0" smtClean="0">
                <a:ea typeface="MS PGothic" pitchFamily="34" charset="-128"/>
              </a:rPr>
              <a:t>90% MSM</a:t>
            </a:r>
          </a:p>
          <a:p>
            <a:pPr algn="ctr" defTabSz="457200" fontAlgn="base">
              <a:spcBef>
                <a:spcPct val="0"/>
              </a:spcBef>
              <a:spcAft>
                <a:spcPct val="0"/>
              </a:spcAft>
            </a:pPr>
            <a:r>
              <a:rPr lang="en-US" sz="1600" b="1" dirty="0" smtClean="0">
                <a:ea typeface="MS PGothic" pitchFamily="34" charset="-128"/>
              </a:rPr>
              <a:t>Genotype IA</a:t>
            </a:r>
          </a:p>
        </p:txBody>
      </p:sp>
      <p:cxnSp>
        <p:nvCxnSpPr>
          <p:cNvPr id="95" name="Conector de seta reta 58"/>
          <p:cNvCxnSpPr>
            <a:stCxn id="94" idx="0"/>
          </p:cNvCxnSpPr>
          <p:nvPr/>
        </p:nvCxnSpPr>
        <p:spPr>
          <a:xfrm flipV="1">
            <a:off x="5060856" y="4889164"/>
            <a:ext cx="318805" cy="476197"/>
          </a:xfrm>
          <a:prstGeom prst="straightConnector1">
            <a:avLst/>
          </a:prstGeom>
          <a:noFill/>
          <a:ln w="25400" cap="flat" cmpd="sng" algn="ctr">
            <a:solidFill>
              <a:schemeClr val="tx1"/>
            </a:solidFill>
            <a:prstDash val="solid"/>
            <a:tailEnd type="arrow"/>
          </a:ln>
          <a:effectLst>
            <a:outerShdw blurRad="40000" dist="20000" dir="5400000" rotWithShape="0">
              <a:srgbClr val="000000">
                <a:alpha val="38000"/>
              </a:srgbClr>
            </a:outerShdw>
          </a:effectLst>
        </p:spPr>
      </p:cxnSp>
      <p:cxnSp>
        <p:nvCxnSpPr>
          <p:cNvPr id="98" name="Conector reto 2"/>
          <p:cNvCxnSpPr/>
          <p:nvPr/>
        </p:nvCxnSpPr>
        <p:spPr>
          <a:xfrm flipV="1">
            <a:off x="6156176" y="3173898"/>
            <a:ext cx="2171549" cy="14424"/>
          </a:xfrm>
          <a:prstGeom prst="line">
            <a:avLst/>
          </a:prstGeom>
          <a:noFill/>
          <a:ln w="19050" cap="flat" cmpd="sng" algn="ctr">
            <a:solidFill>
              <a:schemeClr val="tx1"/>
            </a:solidFill>
            <a:prstDash val="solid"/>
          </a:ln>
          <a:effectLst>
            <a:outerShdw blurRad="40000" dist="20000" dir="5400000" rotWithShape="0">
              <a:srgbClr val="000000">
                <a:alpha val="38000"/>
              </a:srgbClr>
            </a:outerShdw>
          </a:effectLst>
        </p:spPr>
      </p:cxnSp>
      <p:cxnSp>
        <p:nvCxnSpPr>
          <p:cNvPr id="116" name="Conector reto 24"/>
          <p:cNvCxnSpPr/>
          <p:nvPr/>
        </p:nvCxnSpPr>
        <p:spPr>
          <a:xfrm>
            <a:off x="8324106" y="3161312"/>
            <a:ext cx="3619" cy="232388"/>
          </a:xfrm>
          <a:prstGeom prst="line">
            <a:avLst/>
          </a:prstGeom>
          <a:noFill/>
          <a:ln w="25400" cap="flat" cmpd="sng" algn="ctr">
            <a:solidFill>
              <a:schemeClr val="tx1"/>
            </a:solidFill>
            <a:prstDash val="solid"/>
          </a:ln>
          <a:effectLst>
            <a:outerShdw blurRad="40000" dist="20000" dir="5400000" rotWithShape="0">
              <a:srgbClr val="000000">
                <a:alpha val="38000"/>
              </a:srgbClr>
            </a:outerShdw>
          </a:effectLst>
        </p:spPr>
      </p:cxnSp>
      <p:sp>
        <p:nvSpPr>
          <p:cNvPr id="118" name="CaixaDeTexto 8"/>
          <p:cNvSpPr txBox="1"/>
          <p:nvPr/>
        </p:nvSpPr>
        <p:spPr>
          <a:xfrm>
            <a:off x="7618955" y="769900"/>
            <a:ext cx="1417541" cy="1815882"/>
          </a:xfrm>
          <a:prstGeom prst="rect">
            <a:avLst/>
          </a:prstGeom>
          <a:solidFill>
            <a:schemeClr val="tx2">
              <a:lumMod val="10000"/>
              <a:lumOff val="90000"/>
            </a:schemeClr>
          </a:solidFill>
          <a:ln w="19050">
            <a:solidFill>
              <a:schemeClr val="tx1"/>
            </a:solidFill>
          </a:ln>
        </p:spPr>
        <p:txBody>
          <a:bodyPr wrap="square" rtlCol="0">
            <a:spAutoFit/>
          </a:bodyPr>
          <a:lstStyle/>
          <a:p>
            <a:pPr algn="ctr" defTabSz="457200" fontAlgn="base">
              <a:spcBef>
                <a:spcPct val="0"/>
              </a:spcBef>
              <a:spcAft>
                <a:spcPct val="0"/>
              </a:spcAft>
            </a:pPr>
            <a:r>
              <a:rPr lang="en-US" altLang="zh-TW" sz="2000" b="1" dirty="0" smtClean="0">
                <a:ea typeface="MS PGothic" pitchFamily="34" charset="-128"/>
              </a:rPr>
              <a:t>California, USA</a:t>
            </a:r>
            <a:endParaRPr lang="pt-BR" sz="2000" b="1" dirty="0" smtClean="0">
              <a:ea typeface="MS PGothic" pitchFamily="34" charset="-128"/>
            </a:endParaRPr>
          </a:p>
          <a:p>
            <a:pPr algn="ctr" defTabSz="457200" fontAlgn="base">
              <a:spcBef>
                <a:spcPct val="0"/>
              </a:spcBef>
              <a:spcAft>
                <a:spcPct val="0"/>
              </a:spcAft>
            </a:pPr>
            <a:r>
              <a:rPr lang="pt-BR" sz="2000" b="1" dirty="0" smtClean="0">
                <a:ea typeface="MS PGothic" pitchFamily="34" charset="-128"/>
              </a:rPr>
              <a:t>51 MSM cases</a:t>
            </a:r>
          </a:p>
          <a:p>
            <a:pPr algn="ctr" defTabSz="457200" fontAlgn="base">
              <a:spcBef>
                <a:spcPct val="0"/>
              </a:spcBef>
              <a:spcAft>
                <a:spcPct val="0"/>
              </a:spcAft>
            </a:pPr>
            <a:r>
              <a:rPr lang="en-US" sz="1600" b="1" dirty="0" smtClean="0">
                <a:ea typeface="MS PGothic" pitchFamily="34" charset="-128"/>
              </a:rPr>
              <a:t>Mainly Genotype IA</a:t>
            </a:r>
          </a:p>
        </p:txBody>
      </p:sp>
      <p:cxnSp>
        <p:nvCxnSpPr>
          <p:cNvPr id="121" name="Conector de seta reta 58"/>
          <p:cNvCxnSpPr/>
          <p:nvPr/>
        </p:nvCxnSpPr>
        <p:spPr>
          <a:xfrm flipH="1">
            <a:off x="7852204" y="2572371"/>
            <a:ext cx="333424" cy="630942"/>
          </a:xfrm>
          <a:prstGeom prst="straightConnector1">
            <a:avLst/>
          </a:prstGeom>
          <a:noFill/>
          <a:ln w="25400" cap="flat" cmpd="sng" algn="ctr">
            <a:solidFill>
              <a:schemeClr val="tx1"/>
            </a:solidFill>
            <a:prstDash val="solid"/>
            <a:tailEnd type="arrow"/>
          </a:ln>
          <a:effectLst>
            <a:outerShdw blurRad="40000" dist="20000" dir="5400000" rotWithShape="0">
              <a:srgbClr val="000000">
                <a:alpha val="38000"/>
              </a:srgbClr>
            </a:outerShdw>
          </a:effectLst>
        </p:spPr>
      </p:cxnSp>
      <p:sp>
        <p:nvSpPr>
          <p:cNvPr id="123" name="Rectangle 9"/>
          <p:cNvSpPr txBox="1">
            <a:spLocks noChangeArrowheads="1"/>
          </p:cNvSpPr>
          <p:nvPr/>
        </p:nvSpPr>
        <p:spPr bwMode="black">
          <a:xfrm>
            <a:off x="0" y="0"/>
            <a:ext cx="9144000" cy="529849"/>
          </a:xfrm>
          <a:prstGeom prst="rect">
            <a:avLst/>
          </a:prstGeom>
          <a:solidFill>
            <a:schemeClr val="tx2"/>
          </a:solid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400" b="1" kern="1200">
                <a:solidFill>
                  <a:srgbClr val="06325C"/>
                </a:solidFill>
                <a:latin typeface="Arial" pitchFamily="34" charset="0"/>
                <a:ea typeface="ＭＳ Ｐゴシック" charset="0"/>
                <a:cs typeface="ＭＳ Ｐゴシック" charset="0"/>
              </a:defRPr>
            </a:lvl1pPr>
            <a:lvl2pPr algn="l" rtl="0" eaLnBrk="0" fontAlgn="base" hangingPunct="0">
              <a:spcBef>
                <a:spcPct val="0"/>
              </a:spcBef>
              <a:spcAft>
                <a:spcPct val="0"/>
              </a:spcAft>
              <a:defRPr sz="2400" b="1">
                <a:solidFill>
                  <a:schemeClr val="bg1"/>
                </a:solidFill>
                <a:latin typeface="Arial" pitchFamily="34" charset="0"/>
                <a:ea typeface="ＭＳ Ｐゴシック" charset="0"/>
                <a:cs typeface="ＭＳ Ｐゴシック" charset="0"/>
              </a:defRPr>
            </a:lvl2pPr>
            <a:lvl3pPr algn="l" rtl="0" eaLnBrk="0" fontAlgn="base" hangingPunct="0">
              <a:spcBef>
                <a:spcPct val="0"/>
              </a:spcBef>
              <a:spcAft>
                <a:spcPct val="0"/>
              </a:spcAft>
              <a:defRPr sz="2400" b="1">
                <a:solidFill>
                  <a:schemeClr val="bg1"/>
                </a:solidFill>
                <a:latin typeface="Arial" pitchFamily="34" charset="0"/>
                <a:ea typeface="ＭＳ Ｐゴシック" charset="0"/>
                <a:cs typeface="ＭＳ Ｐゴシック" charset="0"/>
              </a:defRPr>
            </a:lvl3pPr>
            <a:lvl4pPr algn="l" rtl="0" eaLnBrk="0" fontAlgn="base" hangingPunct="0">
              <a:spcBef>
                <a:spcPct val="0"/>
              </a:spcBef>
              <a:spcAft>
                <a:spcPct val="0"/>
              </a:spcAft>
              <a:defRPr sz="2400" b="1">
                <a:solidFill>
                  <a:schemeClr val="bg1"/>
                </a:solidFill>
                <a:latin typeface="Arial" pitchFamily="34" charset="0"/>
                <a:ea typeface="ＭＳ Ｐゴシック" charset="0"/>
                <a:cs typeface="ＭＳ Ｐゴシック" charset="0"/>
              </a:defRPr>
            </a:lvl4pPr>
            <a:lvl5pPr algn="l" rtl="0" eaLnBrk="0" fontAlgn="base" hangingPunct="0">
              <a:spcBef>
                <a:spcPct val="0"/>
              </a:spcBef>
              <a:spcAft>
                <a:spcPct val="0"/>
              </a:spcAft>
              <a:defRPr sz="2400" b="1">
                <a:solidFill>
                  <a:schemeClr val="bg1"/>
                </a:solidFill>
                <a:latin typeface="Arial" pitchFamily="34" charset="0"/>
                <a:ea typeface="ＭＳ Ｐゴシック" charset="0"/>
                <a:cs typeface="ＭＳ Ｐゴシック" charset="0"/>
              </a:defRPr>
            </a:lvl5pPr>
            <a:lvl6pPr marL="457200" algn="l" rtl="0" fontAlgn="base">
              <a:spcBef>
                <a:spcPct val="0"/>
              </a:spcBef>
              <a:spcAft>
                <a:spcPct val="0"/>
              </a:spcAft>
              <a:defRPr sz="2400" b="1">
                <a:solidFill>
                  <a:schemeClr val="tx1"/>
                </a:solidFill>
                <a:latin typeface="Arial" pitchFamily="34" charset="0"/>
                <a:cs typeface="Arial" pitchFamily="34" charset="0"/>
              </a:defRPr>
            </a:lvl6pPr>
            <a:lvl7pPr marL="914400" algn="l" rtl="0" fontAlgn="base">
              <a:spcBef>
                <a:spcPct val="0"/>
              </a:spcBef>
              <a:spcAft>
                <a:spcPct val="0"/>
              </a:spcAft>
              <a:defRPr sz="2400" b="1">
                <a:solidFill>
                  <a:schemeClr val="tx1"/>
                </a:solidFill>
                <a:latin typeface="Arial" pitchFamily="34" charset="0"/>
                <a:cs typeface="Arial" pitchFamily="34" charset="0"/>
              </a:defRPr>
            </a:lvl7pPr>
            <a:lvl8pPr marL="1371600" algn="l" rtl="0" fontAlgn="base">
              <a:spcBef>
                <a:spcPct val="0"/>
              </a:spcBef>
              <a:spcAft>
                <a:spcPct val="0"/>
              </a:spcAft>
              <a:defRPr sz="2400" b="1">
                <a:solidFill>
                  <a:schemeClr val="tx1"/>
                </a:solidFill>
                <a:latin typeface="Arial" pitchFamily="34" charset="0"/>
                <a:cs typeface="Arial" pitchFamily="34" charset="0"/>
              </a:defRPr>
            </a:lvl8pPr>
            <a:lvl9pPr marL="1828800" algn="l" rtl="0" fontAlgn="base">
              <a:spcBef>
                <a:spcPct val="0"/>
              </a:spcBef>
              <a:spcAft>
                <a:spcPct val="0"/>
              </a:spcAft>
              <a:defRPr sz="2400" b="1">
                <a:solidFill>
                  <a:schemeClr val="tx1"/>
                </a:solidFill>
                <a:latin typeface="Arial" pitchFamily="34" charset="0"/>
                <a:cs typeface="Arial" pitchFamily="34" charset="0"/>
              </a:defRPr>
            </a:lvl9pPr>
          </a:lstStyle>
          <a:p>
            <a:r>
              <a:rPr lang="en-US" sz="2800" dirty="0" smtClean="0">
                <a:solidFill>
                  <a:schemeClr val="bg1"/>
                </a:solidFill>
                <a:latin typeface="+mn-lt"/>
              </a:rPr>
              <a:t>Timeline of recent HAV outbreaks affecting MSM</a:t>
            </a:r>
            <a:endParaRPr lang="en-US" sz="2800" dirty="0">
              <a:solidFill>
                <a:schemeClr val="bg1"/>
              </a:solidFill>
              <a:latin typeface="+mn-lt"/>
            </a:endParaRPr>
          </a:p>
        </p:txBody>
      </p:sp>
      <p:cxnSp>
        <p:nvCxnSpPr>
          <p:cNvPr id="127" name="Conector reto 24"/>
          <p:cNvCxnSpPr/>
          <p:nvPr/>
        </p:nvCxnSpPr>
        <p:spPr>
          <a:xfrm>
            <a:off x="6156176" y="3188323"/>
            <a:ext cx="0" cy="205377"/>
          </a:xfrm>
          <a:prstGeom prst="line">
            <a:avLst/>
          </a:prstGeom>
          <a:noFill/>
          <a:ln w="25400" cap="flat" cmpd="sng" algn="ctr">
            <a:solidFill>
              <a:schemeClr val="tx1"/>
            </a:solidFill>
            <a:prstDash val="solid"/>
          </a:ln>
          <a:effectLst>
            <a:outerShdw blurRad="40000" dist="20000" dir="5400000" rotWithShape="0">
              <a:srgbClr val="000000">
                <a:alpha val="38000"/>
              </a:srgbClr>
            </a:outerShdw>
          </a:effectLst>
        </p:spPr>
      </p:cxnSp>
      <p:cxnSp>
        <p:nvCxnSpPr>
          <p:cNvPr id="139" name="Conector reto 4"/>
          <p:cNvCxnSpPr/>
          <p:nvPr/>
        </p:nvCxnSpPr>
        <p:spPr>
          <a:xfrm>
            <a:off x="5947023" y="2658594"/>
            <a:ext cx="2614" cy="749840"/>
          </a:xfrm>
          <a:prstGeom prst="line">
            <a:avLst/>
          </a:prstGeom>
          <a:noFill/>
          <a:ln w="25400" cap="flat" cmpd="sng" algn="ctr">
            <a:solidFill>
              <a:schemeClr val="tx1"/>
            </a:solidFill>
            <a:prstDash val="solid"/>
          </a:ln>
          <a:effectLst>
            <a:outerShdw blurRad="40000" dist="20000" dir="5400000" rotWithShape="0">
              <a:srgbClr val="000000">
                <a:alpha val="38000"/>
              </a:srgbClr>
            </a:outerShdw>
          </a:effectLst>
        </p:spPr>
      </p:cxnSp>
      <p:cxnSp>
        <p:nvCxnSpPr>
          <p:cNvPr id="154" name="Conector reto 24"/>
          <p:cNvCxnSpPr/>
          <p:nvPr/>
        </p:nvCxnSpPr>
        <p:spPr>
          <a:xfrm>
            <a:off x="8720614" y="3013428"/>
            <a:ext cx="2296" cy="380272"/>
          </a:xfrm>
          <a:prstGeom prst="line">
            <a:avLst/>
          </a:prstGeom>
          <a:noFill/>
          <a:ln w="25400" cap="flat" cmpd="sng" algn="ctr">
            <a:solidFill>
              <a:schemeClr val="tx1"/>
            </a:solidFill>
            <a:prstDash val="solid"/>
          </a:ln>
          <a:effectLst>
            <a:outerShdw blurRad="40000" dist="20000" dir="5400000" rotWithShape="0">
              <a:srgbClr val="000000">
                <a:alpha val="38000"/>
              </a:srgbClr>
            </a:outerShdw>
          </a:effectLst>
        </p:spPr>
      </p:cxnSp>
      <p:sp>
        <p:nvSpPr>
          <p:cNvPr id="1064" name="文字方塊 1063"/>
          <p:cNvSpPr txBox="1"/>
          <p:nvPr/>
        </p:nvSpPr>
        <p:spPr>
          <a:xfrm>
            <a:off x="155575" y="4869160"/>
            <a:ext cx="3912370" cy="2031325"/>
          </a:xfrm>
          <a:prstGeom prst="rect">
            <a:avLst/>
          </a:prstGeom>
          <a:noFill/>
        </p:spPr>
        <p:txBody>
          <a:bodyPr wrap="square" rtlCol="0">
            <a:spAutoFit/>
          </a:bodyPr>
          <a:lstStyle/>
          <a:p>
            <a:r>
              <a:rPr lang="en-US" altLang="zh-TW" sz="1400" i="1" u="sng" dirty="0" smtClean="0"/>
              <a:t>References:</a:t>
            </a:r>
          </a:p>
          <a:p>
            <a:r>
              <a:rPr lang="en-US" altLang="zh-TW" sz="1400" i="1" dirty="0" smtClean="0"/>
              <a:t>Taiwan -- </a:t>
            </a:r>
            <a:r>
              <a:rPr lang="en-US" altLang="zh-TW" sz="1400" i="1" dirty="0"/>
              <a:t>J Viral </a:t>
            </a:r>
            <a:r>
              <a:rPr lang="en-US" altLang="zh-TW" sz="1400" i="1" dirty="0" err="1"/>
              <a:t>Hepat</a:t>
            </a:r>
            <a:r>
              <a:rPr lang="en-US" altLang="zh-TW" sz="1400" i="1" dirty="0"/>
              <a:t> 2018 May 9 (in press)</a:t>
            </a:r>
          </a:p>
          <a:p>
            <a:r>
              <a:rPr lang="en-US" altLang="zh-TW" sz="1400" i="1" dirty="0" smtClean="0"/>
              <a:t>Hong Kong -- </a:t>
            </a:r>
            <a:r>
              <a:rPr lang="en-US" altLang="zh-TW" sz="1400" i="1" dirty="0"/>
              <a:t>CHP Communicable Diseases Watch 2017;14(3):11</a:t>
            </a:r>
          </a:p>
          <a:p>
            <a:r>
              <a:rPr lang="en-US" altLang="zh-TW" sz="1400" i="1" dirty="0" smtClean="0"/>
              <a:t>EU -- </a:t>
            </a:r>
            <a:r>
              <a:rPr lang="en-US" altLang="zh-TW" sz="1400" i="1" dirty="0"/>
              <a:t>ECDC epidemiological update 22 Dec 2017</a:t>
            </a:r>
          </a:p>
          <a:p>
            <a:r>
              <a:rPr lang="en-US" altLang="zh-TW" sz="1400" i="1" dirty="0" smtClean="0"/>
              <a:t>Israel -- </a:t>
            </a:r>
            <a:r>
              <a:rPr lang="en-US" altLang="zh-TW" sz="1400" i="1" dirty="0"/>
              <a:t>Euro </a:t>
            </a:r>
            <a:r>
              <a:rPr lang="en-US" altLang="zh-TW" sz="1400" i="1" dirty="0" err="1"/>
              <a:t>Surveill</a:t>
            </a:r>
            <a:r>
              <a:rPr lang="en-US" altLang="zh-TW" sz="1400" i="1" dirty="0"/>
              <a:t> 2017;22:pii:30575.</a:t>
            </a:r>
          </a:p>
          <a:p>
            <a:r>
              <a:rPr lang="en-US" altLang="zh-TW" sz="1400" i="1" dirty="0" smtClean="0"/>
              <a:t>Chile -- </a:t>
            </a:r>
            <a:r>
              <a:rPr lang="en-US" altLang="zh-TW" sz="1400" i="1" dirty="0"/>
              <a:t>Euro </a:t>
            </a:r>
            <a:r>
              <a:rPr lang="en-US" altLang="zh-TW" sz="1400" i="1" dirty="0" err="1"/>
              <a:t>Surveill</a:t>
            </a:r>
            <a:r>
              <a:rPr lang="en-US" altLang="zh-TW" sz="1400" i="1" dirty="0"/>
              <a:t>. 2018;23:pii:1800060.</a:t>
            </a:r>
          </a:p>
          <a:p>
            <a:r>
              <a:rPr lang="en-US" altLang="zh-TW" sz="1400" i="1" dirty="0" smtClean="0"/>
              <a:t>New York City &amp; Colorado -- </a:t>
            </a:r>
            <a:r>
              <a:rPr lang="en-US" altLang="zh-TW" sz="1400" i="1" dirty="0"/>
              <a:t>MMWR 2017;66:999.</a:t>
            </a:r>
          </a:p>
          <a:p>
            <a:r>
              <a:rPr lang="en-US" altLang="zh-TW" sz="1400" i="1" dirty="0" smtClean="0"/>
              <a:t>California -- </a:t>
            </a:r>
            <a:r>
              <a:rPr lang="en-US" altLang="zh-TW" sz="1400" i="1" dirty="0"/>
              <a:t>Provider Alert 1 Dec 2017</a:t>
            </a:r>
            <a:endParaRPr lang="zh-TW" altLang="en-US" sz="1400" i="1" dirty="0"/>
          </a:p>
        </p:txBody>
      </p:sp>
      <p:cxnSp>
        <p:nvCxnSpPr>
          <p:cNvPr id="172" name="Conector reto 24"/>
          <p:cNvCxnSpPr/>
          <p:nvPr/>
        </p:nvCxnSpPr>
        <p:spPr>
          <a:xfrm>
            <a:off x="5851063" y="2837005"/>
            <a:ext cx="3085" cy="549014"/>
          </a:xfrm>
          <a:prstGeom prst="line">
            <a:avLst/>
          </a:prstGeom>
          <a:noFill/>
          <a:ln w="25400" cap="flat" cmpd="sng" algn="ctr">
            <a:solidFill>
              <a:schemeClr val="tx1"/>
            </a:solidFill>
            <a:prstDash val="solid"/>
          </a:ln>
          <a:effectLst>
            <a:outerShdw blurRad="40000" dist="20000" dir="5400000" rotWithShape="0">
              <a:srgbClr val="000000">
                <a:alpha val="38000"/>
              </a:srgbClr>
            </a:outerShdw>
          </a:effectLst>
        </p:spPr>
      </p:cxnSp>
    </p:spTree>
    <p:extLst>
      <p:ext uri="{BB962C8B-B14F-4D97-AF65-F5344CB8AC3E}">
        <p14:creationId xmlns:p14="http://schemas.microsoft.com/office/powerpoint/2010/main" val="3875470634"/>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Figure 1. Distribution of hepatitis A outbreak-confirmed cases, by month of onset and genetic sequence, June 2016 to December 2017, as of 12 December 2017"/>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526472" y="1427178"/>
            <a:ext cx="8496944" cy="5098166"/>
          </a:xfrm>
          <a:prstGeom prst="rect">
            <a:avLst/>
          </a:prstGeom>
          <a:noFill/>
          <a:extLst>
            <a:ext uri="{909E8E84-426E-40DD-AFC4-6F175D3DCCD1}">
              <a14:hiddenFill xmlns:a14="http://schemas.microsoft.com/office/drawing/2010/main">
                <a:solidFill>
                  <a:srgbClr val="FFFFFF"/>
                </a:solidFill>
              </a14:hiddenFill>
            </a:ext>
          </a:extLst>
        </p:spPr>
      </p:pic>
      <p:sp>
        <p:nvSpPr>
          <p:cNvPr id="9" name="圓角矩形圖說文字 8"/>
          <p:cNvSpPr/>
          <p:nvPr/>
        </p:nvSpPr>
        <p:spPr>
          <a:xfrm>
            <a:off x="1792614" y="2297832"/>
            <a:ext cx="2880320" cy="1008112"/>
          </a:xfrm>
          <a:prstGeom prst="wedgeRoundRectCallout">
            <a:avLst>
              <a:gd name="adj1" fmla="val 46722"/>
              <a:gd name="adj2" fmla="val -69090"/>
              <a:gd name="adj3" fmla="val 16667"/>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lvl="0">
              <a:defRPr/>
            </a:pPr>
            <a:r>
              <a:rPr kumimoji="0" lang="en-US" altLang="zh-TW" sz="1800" b="1" i="0" u="none" strike="noStrike" kern="1200" cap="none" spc="0" normalizeH="0" baseline="0" noProof="0" dirty="0">
                <a:ln>
                  <a:noFill/>
                </a:ln>
                <a:solidFill>
                  <a:schemeClr val="tx1"/>
                </a:solidFill>
                <a:effectLst/>
                <a:uLnTx/>
                <a:uFillTx/>
                <a:latin typeface="Calibri"/>
                <a:ea typeface="新細明體" panose="02020500000000000000" pitchFamily="18" charset="-120"/>
                <a:cs typeface="+mn-cs"/>
              </a:rPr>
              <a:t>Identical to </a:t>
            </a:r>
            <a:r>
              <a:rPr kumimoji="0" lang="en-US" altLang="zh-TW" sz="1800" b="1" i="0" u="none" strike="noStrike" kern="1200" cap="none" spc="0" normalizeH="0" baseline="0" noProof="0" dirty="0" smtClean="0">
                <a:ln>
                  <a:noFill/>
                </a:ln>
                <a:solidFill>
                  <a:schemeClr val="tx1"/>
                </a:solidFill>
                <a:effectLst/>
                <a:uLnTx/>
                <a:uFillTx/>
                <a:latin typeface="Calibri"/>
                <a:ea typeface="新細明體" panose="02020500000000000000" pitchFamily="18" charset="-120"/>
                <a:cs typeface="+mn-cs"/>
              </a:rPr>
              <a:t>2015-16 Taiwan outbreak strain </a:t>
            </a:r>
            <a:r>
              <a:rPr lang="en-US" altLang="zh-TW" b="1" dirty="0" smtClean="0">
                <a:solidFill>
                  <a:schemeClr val="tx1"/>
                </a:solidFill>
              </a:rPr>
              <a:t>&amp; </a:t>
            </a:r>
            <a:r>
              <a:rPr lang="en-US" altLang="zh-TW" b="1" dirty="0">
                <a:solidFill>
                  <a:schemeClr val="tx1"/>
                </a:solidFill>
              </a:rPr>
              <a:t>2017 </a:t>
            </a:r>
            <a:r>
              <a:rPr lang="en-US" altLang="zh-TW" b="1" dirty="0" smtClean="0">
                <a:solidFill>
                  <a:schemeClr val="tx1"/>
                </a:solidFill>
              </a:rPr>
              <a:t>New York City major </a:t>
            </a:r>
            <a:r>
              <a:rPr kumimoji="0" lang="en-US" altLang="zh-TW" sz="1800" b="1" i="0" u="none" strike="noStrike" kern="1200" cap="none" spc="0" normalizeH="0" noProof="0" dirty="0" smtClean="0">
                <a:ln>
                  <a:noFill/>
                </a:ln>
                <a:solidFill>
                  <a:schemeClr val="tx1"/>
                </a:solidFill>
                <a:effectLst/>
                <a:uLnTx/>
                <a:uFillTx/>
                <a:latin typeface="Calibri"/>
                <a:ea typeface="新細明體" panose="02020500000000000000" pitchFamily="18" charset="-120"/>
                <a:cs typeface="+mn-cs"/>
              </a:rPr>
              <a:t>strain </a:t>
            </a:r>
            <a:endParaRPr kumimoji="0" lang="zh-TW" altLang="en-US" sz="1800" b="1" i="0" u="none" strike="noStrike" kern="1200" cap="none" spc="0" normalizeH="0" baseline="0" noProof="0" dirty="0">
              <a:ln>
                <a:noFill/>
              </a:ln>
              <a:solidFill>
                <a:schemeClr val="tx1"/>
              </a:solidFill>
              <a:effectLst/>
              <a:uLnTx/>
              <a:uFillTx/>
              <a:latin typeface="Calibri"/>
              <a:ea typeface="新細明體" panose="02020500000000000000" pitchFamily="18" charset="-120"/>
              <a:cs typeface="+mn-cs"/>
            </a:endParaRPr>
          </a:p>
        </p:txBody>
      </p:sp>
      <p:sp>
        <p:nvSpPr>
          <p:cNvPr id="3" name="矩形 2"/>
          <p:cNvSpPr/>
          <p:nvPr/>
        </p:nvSpPr>
        <p:spPr>
          <a:xfrm>
            <a:off x="4414904" y="1787218"/>
            <a:ext cx="2232248" cy="288032"/>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a:ea typeface="新細明體" panose="02020500000000000000" pitchFamily="18" charset="-120"/>
              <a:cs typeface="+mn-cs"/>
            </a:endParaRPr>
          </a:p>
        </p:txBody>
      </p:sp>
      <p:sp>
        <p:nvSpPr>
          <p:cNvPr id="10" name="Rectangle 9"/>
          <p:cNvSpPr txBox="1">
            <a:spLocks noChangeArrowheads="1"/>
          </p:cNvSpPr>
          <p:nvPr/>
        </p:nvSpPr>
        <p:spPr bwMode="black">
          <a:xfrm>
            <a:off x="0" y="6525344"/>
            <a:ext cx="9144000" cy="411088"/>
          </a:xfrm>
          <a:prstGeom prst="rect">
            <a:avLst/>
          </a:prstGeom>
          <a:solidFill>
            <a:schemeClr val="tx2">
              <a:lumMod val="75000"/>
            </a:schemeClr>
          </a:solid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chemeClr val="bg1"/>
                </a:solidFill>
                <a:latin typeface="Arial" pitchFamily="34" charset="0"/>
                <a:ea typeface="ＭＳ Ｐゴシック" charset="0"/>
                <a:cs typeface="Arial" pitchFamily="34" charset="0"/>
              </a:defRPr>
            </a:lvl1pPr>
            <a:lvl2pPr algn="l" rtl="0" eaLnBrk="0" fontAlgn="base" hangingPunct="0">
              <a:spcBef>
                <a:spcPct val="0"/>
              </a:spcBef>
              <a:spcAft>
                <a:spcPct val="0"/>
              </a:spcAft>
              <a:defRPr sz="2400" b="1">
                <a:solidFill>
                  <a:schemeClr val="bg1"/>
                </a:solidFill>
                <a:latin typeface="Arial" pitchFamily="34" charset="0"/>
                <a:ea typeface="ＭＳ Ｐゴシック" charset="0"/>
                <a:cs typeface="ＭＳ Ｐゴシック" charset="0"/>
              </a:defRPr>
            </a:lvl2pPr>
            <a:lvl3pPr algn="l" rtl="0" eaLnBrk="0" fontAlgn="base" hangingPunct="0">
              <a:spcBef>
                <a:spcPct val="0"/>
              </a:spcBef>
              <a:spcAft>
                <a:spcPct val="0"/>
              </a:spcAft>
              <a:defRPr sz="2400" b="1">
                <a:solidFill>
                  <a:schemeClr val="bg1"/>
                </a:solidFill>
                <a:latin typeface="Arial" pitchFamily="34" charset="0"/>
                <a:ea typeface="ＭＳ Ｐゴシック" charset="0"/>
                <a:cs typeface="ＭＳ Ｐゴシック" charset="0"/>
              </a:defRPr>
            </a:lvl3pPr>
            <a:lvl4pPr algn="l" rtl="0" eaLnBrk="0" fontAlgn="base" hangingPunct="0">
              <a:spcBef>
                <a:spcPct val="0"/>
              </a:spcBef>
              <a:spcAft>
                <a:spcPct val="0"/>
              </a:spcAft>
              <a:defRPr sz="2400" b="1">
                <a:solidFill>
                  <a:schemeClr val="bg1"/>
                </a:solidFill>
                <a:latin typeface="Arial" pitchFamily="34" charset="0"/>
                <a:ea typeface="ＭＳ Ｐゴシック" charset="0"/>
                <a:cs typeface="ＭＳ Ｐゴシック" charset="0"/>
              </a:defRPr>
            </a:lvl4pPr>
            <a:lvl5pPr algn="l" rtl="0" eaLnBrk="0" fontAlgn="base" hangingPunct="0">
              <a:spcBef>
                <a:spcPct val="0"/>
              </a:spcBef>
              <a:spcAft>
                <a:spcPct val="0"/>
              </a:spcAft>
              <a:defRPr sz="2400" b="1">
                <a:solidFill>
                  <a:schemeClr val="bg1"/>
                </a:solidFill>
                <a:latin typeface="Arial" pitchFamily="34" charset="0"/>
                <a:ea typeface="ＭＳ Ｐゴシック" charset="0"/>
                <a:cs typeface="ＭＳ Ｐゴシック" charset="0"/>
              </a:defRPr>
            </a:lvl5pPr>
            <a:lvl6pPr marL="457200" algn="l" rtl="0" fontAlgn="base">
              <a:spcBef>
                <a:spcPct val="0"/>
              </a:spcBef>
              <a:spcAft>
                <a:spcPct val="0"/>
              </a:spcAft>
              <a:defRPr sz="2400" b="1">
                <a:solidFill>
                  <a:schemeClr val="tx1"/>
                </a:solidFill>
                <a:latin typeface="Arial" pitchFamily="34" charset="0"/>
                <a:cs typeface="Arial" pitchFamily="34" charset="0"/>
              </a:defRPr>
            </a:lvl6pPr>
            <a:lvl7pPr marL="914400" algn="l" rtl="0" fontAlgn="base">
              <a:spcBef>
                <a:spcPct val="0"/>
              </a:spcBef>
              <a:spcAft>
                <a:spcPct val="0"/>
              </a:spcAft>
              <a:defRPr sz="2400" b="1">
                <a:solidFill>
                  <a:schemeClr val="tx1"/>
                </a:solidFill>
                <a:latin typeface="Arial" pitchFamily="34" charset="0"/>
                <a:cs typeface="Arial" pitchFamily="34" charset="0"/>
              </a:defRPr>
            </a:lvl7pPr>
            <a:lvl8pPr marL="1371600" algn="l" rtl="0" fontAlgn="base">
              <a:spcBef>
                <a:spcPct val="0"/>
              </a:spcBef>
              <a:spcAft>
                <a:spcPct val="0"/>
              </a:spcAft>
              <a:defRPr sz="2400" b="1">
                <a:solidFill>
                  <a:schemeClr val="tx1"/>
                </a:solidFill>
                <a:latin typeface="Arial" pitchFamily="34" charset="0"/>
                <a:cs typeface="Arial" pitchFamily="34" charset="0"/>
              </a:defRPr>
            </a:lvl8pPr>
            <a:lvl9pPr marL="1828800" algn="l" rtl="0" fontAlgn="base">
              <a:spcBef>
                <a:spcPct val="0"/>
              </a:spcBef>
              <a:spcAft>
                <a:spcPct val="0"/>
              </a:spcAft>
              <a:defRPr sz="2400" b="1">
                <a:solidFill>
                  <a:schemeClr val="tx1"/>
                </a:solidFill>
                <a:latin typeface="Arial" pitchFamily="34" charset="0"/>
                <a:cs typeface="Arial" pitchFamily="34" charset="0"/>
              </a:defRPr>
            </a:lvl9pPr>
          </a:lstStyle>
          <a:p>
            <a:r>
              <a:rPr lang="en-US" sz="1600" dirty="0">
                <a:solidFill>
                  <a:srgbClr val="FFFFFF"/>
                </a:solidFill>
                <a:latin typeface="+mn-lt"/>
              </a:rPr>
              <a:t>ECDC Epidemiological update: hepatitis A outbreak in the EU/EEA mostly affecting MSM, 22 Dec 2017</a:t>
            </a:r>
          </a:p>
        </p:txBody>
      </p:sp>
      <p:sp>
        <p:nvSpPr>
          <p:cNvPr id="13" name="文字方塊 12"/>
          <p:cNvSpPr txBox="1"/>
          <p:nvPr/>
        </p:nvSpPr>
        <p:spPr>
          <a:xfrm>
            <a:off x="706491" y="914701"/>
            <a:ext cx="8136905" cy="461665"/>
          </a:xfrm>
          <a:prstGeom prst="rect">
            <a:avLst/>
          </a:prstGeom>
          <a:solidFill>
            <a:srgbClr val="FFFF0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2400" b="1" i="0" u="none" strike="noStrike" kern="1200" cap="none" spc="0" normalizeH="0" baseline="0" noProof="0" dirty="0" smtClean="0">
                <a:ln>
                  <a:noFill/>
                </a:ln>
                <a:solidFill>
                  <a:prstClr val="black"/>
                </a:solidFill>
                <a:effectLst/>
                <a:uLnTx/>
                <a:uFillTx/>
                <a:latin typeface="Calibri"/>
                <a:ea typeface="新細明體" panose="02020500000000000000" pitchFamily="18" charset="-120"/>
                <a:cs typeface="+mn-cs"/>
              </a:rPr>
              <a:t>MSM-associated HAV outbreak in 22 EU countries </a:t>
            </a:r>
          </a:p>
        </p:txBody>
      </p:sp>
      <p:sp>
        <p:nvSpPr>
          <p:cNvPr id="14" name="Rectangle 9"/>
          <p:cNvSpPr txBox="1">
            <a:spLocks noChangeArrowheads="1"/>
          </p:cNvSpPr>
          <p:nvPr/>
        </p:nvSpPr>
        <p:spPr bwMode="black">
          <a:xfrm>
            <a:off x="0" y="0"/>
            <a:ext cx="9144000" cy="529849"/>
          </a:xfrm>
          <a:prstGeom prst="rect">
            <a:avLst/>
          </a:prstGeom>
          <a:solidFill>
            <a:schemeClr val="tx2">
              <a:lumMod val="75000"/>
            </a:schemeClr>
          </a:solid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400" b="1" kern="1200">
                <a:solidFill>
                  <a:srgbClr val="06325C"/>
                </a:solidFill>
                <a:latin typeface="Arial" pitchFamily="34" charset="0"/>
                <a:ea typeface="ＭＳ Ｐゴシック" charset="0"/>
                <a:cs typeface="ＭＳ Ｐゴシック" charset="0"/>
              </a:defRPr>
            </a:lvl1pPr>
            <a:lvl2pPr algn="l" rtl="0" eaLnBrk="0" fontAlgn="base" hangingPunct="0">
              <a:spcBef>
                <a:spcPct val="0"/>
              </a:spcBef>
              <a:spcAft>
                <a:spcPct val="0"/>
              </a:spcAft>
              <a:defRPr sz="2400" b="1">
                <a:solidFill>
                  <a:schemeClr val="bg1"/>
                </a:solidFill>
                <a:latin typeface="Arial" pitchFamily="34" charset="0"/>
                <a:ea typeface="ＭＳ Ｐゴシック" charset="0"/>
                <a:cs typeface="ＭＳ Ｐゴシック" charset="0"/>
              </a:defRPr>
            </a:lvl2pPr>
            <a:lvl3pPr algn="l" rtl="0" eaLnBrk="0" fontAlgn="base" hangingPunct="0">
              <a:spcBef>
                <a:spcPct val="0"/>
              </a:spcBef>
              <a:spcAft>
                <a:spcPct val="0"/>
              </a:spcAft>
              <a:defRPr sz="2400" b="1">
                <a:solidFill>
                  <a:schemeClr val="bg1"/>
                </a:solidFill>
                <a:latin typeface="Arial" pitchFamily="34" charset="0"/>
                <a:ea typeface="ＭＳ Ｐゴシック" charset="0"/>
                <a:cs typeface="ＭＳ Ｐゴシック" charset="0"/>
              </a:defRPr>
            </a:lvl3pPr>
            <a:lvl4pPr algn="l" rtl="0" eaLnBrk="0" fontAlgn="base" hangingPunct="0">
              <a:spcBef>
                <a:spcPct val="0"/>
              </a:spcBef>
              <a:spcAft>
                <a:spcPct val="0"/>
              </a:spcAft>
              <a:defRPr sz="2400" b="1">
                <a:solidFill>
                  <a:schemeClr val="bg1"/>
                </a:solidFill>
                <a:latin typeface="Arial" pitchFamily="34" charset="0"/>
                <a:ea typeface="ＭＳ Ｐゴシック" charset="0"/>
                <a:cs typeface="ＭＳ Ｐゴシック" charset="0"/>
              </a:defRPr>
            </a:lvl4pPr>
            <a:lvl5pPr algn="l" rtl="0" eaLnBrk="0" fontAlgn="base" hangingPunct="0">
              <a:spcBef>
                <a:spcPct val="0"/>
              </a:spcBef>
              <a:spcAft>
                <a:spcPct val="0"/>
              </a:spcAft>
              <a:defRPr sz="2400" b="1">
                <a:solidFill>
                  <a:schemeClr val="bg1"/>
                </a:solidFill>
                <a:latin typeface="Arial" pitchFamily="34" charset="0"/>
                <a:ea typeface="ＭＳ Ｐゴシック" charset="0"/>
                <a:cs typeface="ＭＳ Ｐゴシック" charset="0"/>
              </a:defRPr>
            </a:lvl5pPr>
            <a:lvl6pPr marL="457200" algn="l" rtl="0" fontAlgn="base">
              <a:spcBef>
                <a:spcPct val="0"/>
              </a:spcBef>
              <a:spcAft>
                <a:spcPct val="0"/>
              </a:spcAft>
              <a:defRPr sz="2400" b="1">
                <a:solidFill>
                  <a:schemeClr val="tx1"/>
                </a:solidFill>
                <a:latin typeface="Arial" pitchFamily="34" charset="0"/>
                <a:cs typeface="Arial" pitchFamily="34" charset="0"/>
              </a:defRPr>
            </a:lvl6pPr>
            <a:lvl7pPr marL="914400" algn="l" rtl="0" fontAlgn="base">
              <a:spcBef>
                <a:spcPct val="0"/>
              </a:spcBef>
              <a:spcAft>
                <a:spcPct val="0"/>
              </a:spcAft>
              <a:defRPr sz="2400" b="1">
                <a:solidFill>
                  <a:schemeClr val="tx1"/>
                </a:solidFill>
                <a:latin typeface="Arial" pitchFamily="34" charset="0"/>
                <a:cs typeface="Arial" pitchFamily="34" charset="0"/>
              </a:defRPr>
            </a:lvl7pPr>
            <a:lvl8pPr marL="1371600" algn="l" rtl="0" fontAlgn="base">
              <a:spcBef>
                <a:spcPct val="0"/>
              </a:spcBef>
              <a:spcAft>
                <a:spcPct val="0"/>
              </a:spcAft>
              <a:defRPr sz="2400" b="1">
                <a:solidFill>
                  <a:schemeClr val="tx1"/>
                </a:solidFill>
                <a:latin typeface="Arial" pitchFamily="34" charset="0"/>
                <a:cs typeface="Arial" pitchFamily="34" charset="0"/>
              </a:defRPr>
            </a:lvl8pPr>
            <a:lvl9pPr marL="1828800" algn="l" rtl="0" fontAlgn="base">
              <a:spcBef>
                <a:spcPct val="0"/>
              </a:spcBef>
              <a:spcAft>
                <a:spcPct val="0"/>
              </a:spcAft>
              <a:defRPr sz="2400" b="1">
                <a:solidFill>
                  <a:schemeClr val="tx1"/>
                </a:solidFill>
                <a:latin typeface="Arial" pitchFamily="34" charset="0"/>
                <a:cs typeface="Arial" pitchFamily="34" charset="0"/>
              </a:defRPr>
            </a:lvl9pPr>
          </a:lstStyle>
          <a:p>
            <a:r>
              <a:rPr lang="en-US" altLang="zh-TW" sz="2800" dirty="0" smtClean="0">
                <a:solidFill>
                  <a:schemeClr val="bg1"/>
                </a:solidFill>
                <a:latin typeface="+mn-lt"/>
              </a:rPr>
              <a:t>Cross-continental HAV transmission among MSM</a:t>
            </a:r>
            <a:endParaRPr lang="en-US" sz="2800" dirty="0">
              <a:solidFill>
                <a:schemeClr val="bg1"/>
              </a:solidFill>
              <a:latin typeface="+mn-lt"/>
            </a:endParaRPr>
          </a:p>
        </p:txBody>
      </p:sp>
      <p:sp>
        <p:nvSpPr>
          <p:cNvPr id="2" name="AutoShape 2" descr="ãEuroPrideãçåçæå°çµæ"/>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pic>
        <p:nvPicPr>
          <p:cNvPr id="2052" name="Picture 4" descr="Logo Europride 2016"/>
          <p:cNvPicPr>
            <a:picLocks noChangeAspect="1" noChangeArrowheads="1"/>
          </p:cNvPicPr>
          <p:nvPr/>
        </p:nvPicPr>
        <p:blipFill rotWithShape="1">
          <a:blip r:embed="rId4">
            <a:extLst>
              <a:ext uri="{28A0092B-C50C-407E-A947-70E740481C1C}">
                <a14:useLocalDpi xmlns:a14="http://schemas.microsoft.com/office/drawing/2010/main" val="0"/>
              </a:ext>
            </a:extLst>
          </a:blip>
          <a:srcRect l="5263" t="11294" r="5263" b="5665"/>
          <a:stretch/>
        </p:blipFill>
        <p:spPr bwMode="auto">
          <a:xfrm>
            <a:off x="406459" y="5157192"/>
            <a:ext cx="1632181" cy="1152128"/>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cxnSp>
        <p:nvCxnSpPr>
          <p:cNvPr id="15" name="Conector de seta reta 58"/>
          <p:cNvCxnSpPr/>
          <p:nvPr/>
        </p:nvCxnSpPr>
        <p:spPr>
          <a:xfrm>
            <a:off x="1894624" y="4005064"/>
            <a:ext cx="0" cy="1035906"/>
          </a:xfrm>
          <a:prstGeom prst="straightConnector1">
            <a:avLst/>
          </a:prstGeom>
          <a:noFill/>
          <a:ln w="25400" cap="flat" cmpd="sng" algn="ctr">
            <a:solidFill>
              <a:schemeClr val="tx1"/>
            </a:solidFill>
            <a:prstDash val="solid"/>
            <a:tailEnd type="arrow"/>
          </a:ln>
          <a:effectLst>
            <a:outerShdw blurRad="40000" dist="20000" dir="5400000" rotWithShape="0">
              <a:srgbClr val="000000">
                <a:alpha val="38000"/>
              </a:srgbClr>
            </a:outerShdw>
          </a:effectLst>
        </p:spPr>
      </p:cxnSp>
    </p:spTree>
    <p:extLst>
      <p:ext uri="{BB962C8B-B14F-4D97-AF65-F5344CB8AC3E}">
        <p14:creationId xmlns:p14="http://schemas.microsoft.com/office/powerpoint/2010/main" val="11777716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AutoShape 5" descr="Centers for Disease Control and Prevention. CDC twenty four seven. Saving Lives, Protecting Peopl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123" name="Rectangle 9"/>
          <p:cNvSpPr txBox="1">
            <a:spLocks noChangeArrowheads="1"/>
          </p:cNvSpPr>
          <p:nvPr/>
        </p:nvSpPr>
        <p:spPr bwMode="black">
          <a:xfrm>
            <a:off x="0" y="0"/>
            <a:ext cx="9144000" cy="529849"/>
          </a:xfrm>
          <a:prstGeom prst="rect">
            <a:avLst/>
          </a:prstGeom>
          <a:solidFill>
            <a:schemeClr val="tx2"/>
          </a:solid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400" b="1" kern="1200">
                <a:solidFill>
                  <a:srgbClr val="06325C"/>
                </a:solidFill>
                <a:latin typeface="Arial" pitchFamily="34" charset="0"/>
                <a:ea typeface="ＭＳ Ｐゴシック" charset="0"/>
                <a:cs typeface="ＭＳ Ｐゴシック" charset="0"/>
              </a:defRPr>
            </a:lvl1pPr>
            <a:lvl2pPr algn="l" rtl="0" eaLnBrk="0" fontAlgn="base" hangingPunct="0">
              <a:spcBef>
                <a:spcPct val="0"/>
              </a:spcBef>
              <a:spcAft>
                <a:spcPct val="0"/>
              </a:spcAft>
              <a:defRPr sz="2400" b="1">
                <a:solidFill>
                  <a:schemeClr val="bg1"/>
                </a:solidFill>
                <a:latin typeface="Arial" pitchFamily="34" charset="0"/>
                <a:ea typeface="ＭＳ Ｐゴシック" charset="0"/>
                <a:cs typeface="ＭＳ Ｐゴシック" charset="0"/>
              </a:defRPr>
            </a:lvl2pPr>
            <a:lvl3pPr algn="l" rtl="0" eaLnBrk="0" fontAlgn="base" hangingPunct="0">
              <a:spcBef>
                <a:spcPct val="0"/>
              </a:spcBef>
              <a:spcAft>
                <a:spcPct val="0"/>
              </a:spcAft>
              <a:defRPr sz="2400" b="1">
                <a:solidFill>
                  <a:schemeClr val="bg1"/>
                </a:solidFill>
                <a:latin typeface="Arial" pitchFamily="34" charset="0"/>
                <a:ea typeface="ＭＳ Ｐゴシック" charset="0"/>
                <a:cs typeface="ＭＳ Ｐゴシック" charset="0"/>
              </a:defRPr>
            </a:lvl3pPr>
            <a:lvl4pPr algn="l" rtl="0" eaLnBrk="0" fontAlgn="base" hangingPunct="0">
              <a:spcBef>
                <a:spcPct val="0"/>
              </a:spcBef>
              <a:spcAft>
                <a:spcPct val="0"/>
              </a:spcAft>
              <a:defRPr sz="2400" b="1">
                <a:solidFill>
                  <a:schemeClr val="bg1"/>
                </a:solidFill>
                <a:latin typeface="Arial" pitchFamily="34" charset="0"/>
                <a:ea typeface="ＭＳ Ｐゴシック" charset="0"/>
                <a:cs typeface="ＭＳ Ｐゴシック" charset="0"/>
              </a:defRPr>
            </a:lvl4pPr>
            <a:lvl5pPr algn="l" rtl="0" eaLnBrk="0" fontAlgn="base" hangingPunct="0">
              <a:spcBef>
                <a:spcPct val="0"/>
              </a:spcBef>
              <a:spcAft>
                <a:spcPct val="0"/>
              </a:spcAft>
              <a:defRPr sz="2400" b="1">
                <a:solidFill>
                  <a:schemeClr val="bg1"/>
                </a:solidFill>
                <a:latin typeface="Arial" pitchFamily="34" charset="0"/>
                <a:ea typeface="ＭＳ Ｐゴシック" charset="0"/>
                <a:cs typeface="ＭＳ Ｐゴシック" charset="0"/>
              </a:defRPr>
            </a:lvl5pPr>
            <a:lvl6pPr marL="457200" algn="l" rtl="0" fontAlgn="base">
              <a:spcBef>
                <a:spcPct val="0"/>
              </a:spcBef>
              <a:spcAft>
                <a:spcPct val="0"/>
              </a:spcAft>
              <a:defRPr sz="2400" b="1">
                <a:solidFill>
                  <a:schemeClr val="tx1"/>
                </a:solidFill>
                <a:latin typeface="Arial" pitchFamily="34" charset="0"/>
                <a:cs typeface="Arial" pitchFamily="34" charset="0"/>
              </a:defRPr>
            </a:lvl6pPr>
            <a:lvl7pPr marL="914400" algn="l" rtl="0" fontAlgn="base">
              <a:spcBef>
                <a:spcPct val="0"/>
              </a:spcBef>
              <a:spcAft>
                <a:spcPct val="0"/>
              </a:spcAft>
              <a:defRPr sz="2400" b="1">
                <a:solidFill>
                  <a:schemeClr val="tx1"/>
                </a:solidFill>
                <a:latin typeface="Arial" pitchFamily="34" charset="0"/>
                <a:cs typeface="Arial" pitchFamily="34" charset="0"/>
              </a:defRPr>
            </a:lvl7pPr>
            <a:lvl8pPr marL="1371600" algn="l" rtl="0" fontAlgn="base">
              <a:spcBef>
                <a:spcPct val="0"/>
              </a:spcBef>
              <a:spcAft>
                <a:spcPct val="0"/>
              </a:spcAft>
              <a:defRPr sz="2400" b="1">
                <a:solidFill>
                  <a:schemeClr val="tx1"/>
                </a:solidFill>
                <a:latin typeface="Arial" pitchFamily="34" charset="0"/>
                <a:cs typeface="Arial" pitchFamily="34" charset="0"/>
              </a:defRPr>
            </a:lvl8pPr>
            <a:lvl9pPr marL="1828800" algn="l" rtl="0" fontAlgn="base">
              <a:spcBef>
                <a:spcPct val="0"/>
              </a:spcBef>
              <a:spcAft>
                <a:spcPct val="0"/>
              </a:spcAft>
              <a:defRPr sz="2400" b="1">
                <a:solidFill>
                  <a:schemeClr val="tx1"/>
                </a:solidFill>
                <a:latin typeface="Arial" pitchFamily="34" charset="0"/>
                <a:cs typeface="Arial" pitchFamily="34" charset="0"/>
              </a:defRPr>
            </a:lvl9pPr>
          </a:lstStyle>
          <a:p>
            <a:r>
              <a:rPr lang="en-US" sz="2800" dirty="0" smtClean="0">
                <a:solidFill>
                  <a:schemeClr val="bg1"/>
                </a:solidFill>
                <a:latin typeface="+mn-lt"/>
              </a:rPr>
              <a:t>HAV outbreak among MSM in Taiwan, 2015/6-2017/12</a:t>
            </a:r>
            <a:endParaRPr lang="en-US" sz="2800" dirty="0">
              <a:solidFill>
                <a:schemeClr val="bg1"/>
              </a:solidFill>
              <a:latin typeface="+mn-lt"/>
            </a:endParaRPr>
          </a:p>
        </p:txBody>
      </p:sp>
      <p:sp>
        <p:nvSpPr>
          <p:cNvPr id="47" name="文字方塊 46"/>
          <p:cNvSpPr txBox="1"/>
          <p:nvPr/>
        </p:nvSpPr>
        <p:spPr>
          <a:xfrm>
            <a:off x="294739" y="727615"/>
            <a:ext cx="3336305" cy="1538883"/>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zh-TW" sz="3200" b="1" u="sng" dirty="0" smtClean="0">
                <a:solidFill>
                  <a:prstClr val="black"/>
                </a:solidFill>
                <a:latin typeface="Calibri"/>
                <a:ea typeface="微軟正黑體" pitchFamily="34" charset="-120"/>
                <a:cs typeface="Calibri" pitchFamily="34" charset="0"/>
              </a:rPr>
              <a:t>Before outbreak</a:t>
            </a:r>
          </a:p>
          <a:p>
            <a:pPr marL="0" marR="0" lvl="0" indent="0" defTabSz="914400" rtl="0" eaLnBrk="1" fontAlgn="base" latinLnBrk="0" hangingPunct="1">
              <a:lnSpc>
                <a:spcPct val="100000"/>
              </a:lnSpc>
              <a:spcBef>
                <a:spcPct val="0"/>
              </a:spcBef>
              <a:spcAft>
                <a:spcPct val="0"/>
              </a:spcAft>
              <a:buClrTx/>
              <a:buSzTx/>
              <a:buFontTx/>
              <a:buNone/>
              <a:tabLst/>
              <a:defRPr/>
            </a:pPr>
            <a:endParaRPr kumimoji="1" lang="en-US" altLang="zh-TW" sz="2000" b="1" dirty="0" smtClean="0">
              <a:solidFill>
                <a:prstClr val="black"/>
              </a:solidFill>
              <a:latin typeface="Calibri"/>
              <a:ea typeface="微軟正黑體" pitchFamily="34" charset="-120"/>
              <a:cs typeface="Calibri" pitchFamily="34" charset="0"/>
            </a:endParaRPr>
          </a:p>
          <a:p>
            <a:pPr marL="0" marR="0" lvl="0" indent="0" defTabSz="914400" rtl="0" eaLnBrk="1" fontAlgn="base" latinLnBrk="0" hangingPunct="1">
              <a:lnSpc>
                <a:spcPct val="100000"/>
              </a:lnSpc>
              <a:spcBef>
                <a:spcPct val="0"/>
              </a:spcBef>
              <a:spcAft>
                <a:spcPct val="0"/>
              </a:spcAft>
              <a:buClrTx/>
              <a:buSzTx/>
              <a:buFontTx/>
              <a:buNone/>
              <a:tabLst/>
              <a:defRPr/>
            </a:pPr>
            <a:r>
              <a:rPr kumimoji="1" lang="en-US" altLang="zh-TW" sz="2200" b="1" dirty="0" smtClean="0">
                <a:solidFill>
                  <a:prstClr val="black"/>
                </a:solidFill>
                <a:latin typeface="Calibri"/>
                <a:ea typeface="微軟正黑體" pitchFamily="34" charset="-120"/>
                <a:cs typeface="Calibri" pitchFamily="34" charset="0"/>
              </a:rPr>
              <a:t>HAV s</a:t>
            </a:r>
            <a:r>
              <a:rPr kumimoji="1" lang="en-US" altLang="zh-TW" sz="2200" b="1" i="0" u="none" strike="noStrike" kern="1200" cap="none" spc="0" normalizeH="0" baseline="0" noProof="0" dirty="0" err="1" smtClean="0">
                <a:ln>
                  <a:noFill/>
                </a:ln>
                <a:solidFill>
                  <a:prstClr val="black"/>
                </a:solidFill>
                <a:effectLst/>
                <a:uLnTx/>
                <a:uFillTx/>
                <a:latin typeface="Calibri"/>
                <a:ea typeface="微軟正黑體" pitchFamily="34" charset="-120"/>
                <a:cs typeface="Calibri" pitchFamily="34" charset="0"/>
              </a:rPr>
              <a:t>eroprevalence</a:t>
            </a:r>
            <a:r>
              <a:rPr kumimoji="1" lang="en-US" altLang="zh-TW" sz="2200" b="1" i="0" u="none" strike="noStrike" kern="1200" cap="none" spc="0" normalizeH="0" baseline="0" noProof="0" dirty="0" smtClean="0">
                <a:ln>
                  <a:noFill/>
                </a:ln>
                <a:solidFill>
                  <a:prstClr val="black"/>
                </a:solidFill>
                <a:effectLst/>
                <a:uLnTx/>
                <a:uFillTx/>
                <a:latin typeface="Calibri"/>
                <a:ea typeface="微軟正黑體" pitchFamily="34" charset="-120"/>
                <a:cs typeface="Calibri" pitchFamily="34" charset="0"/>
              </a:rPr>
              <a:t> &lt;</a:t>
            </a:r>
            <a:r>
              <a:rPr kumimoji="1" lang="en-US" altLang="zh-TW" sz="2200" b="1" i="0" u="none" strike="noStrike" kern="1200" cap="none" spc="0" normalizeH="0" baseline="0" noProof="0" dirty="0">
                <a:ln>
                  <a:noFill/>
                </a:ln>
                <a:solidFill>
                  <a:prstClr val="black"/>
                </a:solidFill>
                <a:effectLst/>
                <a:uLnTx/>
                <a:uFillTx/>
                <a:latin typeface="Calibri"/>
                <a:ea typeface="微軟正黑體" pitchFamily="34" charset="-120"/>
                <a:cs typeface="Calibri" pitchFamily="34" charset="0"/>
              </a:rPr>
              <a:t>10</a:t>
            </a:r>
            <a:r>
              <a:rPr kumimoji="1" lang="en-US" altLang="zh-TW" sz="2200" b="1" i="0" u="none" strike="noStrike" kern="1200" cap="none" spc="0" normalizeH="0" baseline="0" noProof="0" dirty="0" smtClean="0">
                <a:ln>
                  <a:noFill/>
                </a:ln>
                <a:solidFill>
                  <a:prstClr val="black"/>
                </a:solidFill>
                <a:effectLst/>
                <a:uLnTx/>
                <a:uFillTx/>
                <a:latin typeface="Calibri"/>
                <a:ea typeface="微軟正黑體" pitchFamily="34" charset="-120"/>
                <a:cs typeface="Calibri" pitchFamily="34" charset="0"/>
              </a:rPr>
              <a:t>% </a:t>
            </a:r>
            <a:r>
              <a:rPr kumimoji="1" lang="en-US" altLang="zh-TW" sz="2000" b="1" i="0" u="none" strike="noStrike" kern="1200" cap="none" spc="0" normalizeH="0" baseline="0" noProof="0" dirty="0" smtClean="0">
                <a:ln>
                  <a:noFill/>
                </a:ln>
                <a:solidFill>
                  <a:prstClr val="black"/>
                </a:solidFill>
                <a:effectLst/>
                <a:uLnTx/>
                <a:uFillTx/>
                <a:latin typeface="Calibri"/>
                <a:ea typeface="微軟正黑體" pitchFamily="34" charset="-120"/>
                <a:cs typeface="Calibri" pitchFamily="34" charset="0"/>
              </a:rPr>
              <a:t>among young </a:t>
            </a:r>
            <a:r>
              <a:rPr kumimoji="1" lang="en-US" altLang="zh-TW" sz="2000" b="1" dirty="0" smtClean="0">
                <a:solidFill>
                  <a:prstClr val="black"/>
                </a:solidFill>
                <a:latin typeface="Calibri"/>
                <a:ea typeface="微軟正黑體" pitchFamily="34" charset="-120"/>
                <a:cs typeface="Calibri" pitchFamily="34" charset="0"/>
              </a:rPr>
              <a:t>MSM in Taiwan </a:t>
            </a:r>
            <a:endParaRPr kumimoji="1" lang="zh-TW" altLang="en-US" sz="2000" b="1" i="0" u="none" strike="noStrike" kern="1200" cap="none" spc="0" normalizeH="0" baseline="0" noProof="0" dirty="0">
              <a:ln>
                <a:noFill/>
              </a:ln>
              <a:solidFill>
                <a:prstClr val="black"/>
              </a:solidFill>
              <a:effectLst/>
              <a:uLnTx/>
              <a:uFillTx/>
              <a:latin typeface="Calibri"/>
              <a:ea typeface="微軟正黑體" pitchFamily="34" charset="-120"/>
              <a:cs typeface="Calibri" pitchFamily="34" charset="0"/>
            </a:endParaRPr>
          </a:p>
        </p:txBody>
      </p:sp>
      <p:pic>
        <p:nvPicPr>
          <p:cNvPr id="100" name="Picture 4"/>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l="12787" t="10692" r="50398" b="35246"/>
          <a:stretch/>
        </p:blipFill>
        <p:spPr bwMode="auto">
          <a:xfrm>
            <a:off x="273123" y="2420888"/>
            <a:ext cx="3578798" cy="280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 name="Picture 4"/>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l="46964" t="33983" r="40164" b="56880"/>
          <a:stretch/>
        </p:blipFill>
        <p:spPr bwMode="auto">
          <a:xfrm>
            <a:off x="734206" y="2938189"/>
            <a:ext cx="1944216" cy="737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4" name="文字方塊 103"/>
          <p:cNvSpPr txBox="1"/>
          <p:nvPr/>
        </p:nvSpPr>
        <p:spPr>
          <a:xfrm>
            <a:off x="155575" y="5744364"/>
            <a:ext cx="3944238" cy="738664"/>
          </a:xfrm>
          <a:prstGeom prst="rect">
            <a:avLst/>
          </a:prstGeom>
          <a:noFill/>
        </p:spPr>
        <p:txBody>
          <a:bodyPr wrap="square" rtlCol="0">
            <a:spAutoFit/>
          </a:bodyPr>
          <a:lstStyle/>
          <a:p>
            <a:pPr fontAlgn="base">
              <a:spcBef>
                <a:spcPct val="0"/>
              </a:spcBef>
              <a:spcAft>
                <a:spcPct val="0"/>
              </a:spcAft>
            </a:pPr>
            <a:r>
              <a:rPr kumimoji="1" lang="en-US" altLang="zh-TW" sz="1400" i="1" u="sng" dirty="0" smtClean="0">
                <a:solidFill>
                  <a:prstClr val="black"/>
                </a:solidFill>
                <a:ea typeface="微軟正黑體" pitchFamily="34" charset="-120"/>
                <a:cs typeface="Calibri" pitchFamily="34" charset="0"/>
              </a:rPr>
              <a:t>References:</a:t>
            </a:r>
          </a:p>
          <a:p>
            <a:pPr fontAlgn="base">
              <a:spcBef>
                <a:spcPct val="0"/>
              </a:spcBef>
              <a:spcAft>
                <a:spcPct val="0"/>
              </a:spcAft>
            </a:pPr>
            <a:r>
              <a:rPr kumimoji="1" lang="en-US" altLang="zh-TW" sz="1400" i="1" dirty="0" err="1" smtClean="0">
                <a:solidFill>
                  <a:prstClr val="black"/>
                </a:solidFill>
                <a:ea typeface="微軟正黑體" pitchFamily="34" charset="-120"/>
                <a:cs typeface="Calibri" pitchFamily="34" charset="0"/>
              </a:rPr>
              <a:t>Seroprevalence</a:t>
            </a:r>
            <a:r>
              <a:rPr kumimoji="1" lang="en-US" altLang="zh-TW" sz="1400" i="1" dirty="0" smtClean="0">
                <a:solidFill>
                  <a:prstClr val="black"/>
                </a:solidFill>
                <a:ea typeface="微軟正黑體" pitchFamily="34" charset="-120"/>
                <a:cs typeface="Calibri" pitchFamily="34" charset="0"/>
              </a:rPr>
              <a:t> among MSM</a:t>
            </a:r>
            <a:r>
              <a:rPr kumimoji="1" lang="zh-TW" altLang="en-US" sz="1400" i="1" dirty="0">
                <a:solidFill>
                  <a:prstClr val="black"/>
                </a:solidFill>
                <a:ea typeface="微軟正黑體" pitchFamily="34" charset="-120"/>
                <a:cs typeface="Calibri" pitchFamily="34" charset="0"/>
              </a:rPr>
              <a:t> </a:t>
            </a:r>
            <a:r>
              <a:rPr kumimoji="1" lang="en-US" altLang="zh-TW" sz="1400" i="1" dirty="0" smtClean="0">
                <a:solidFill>
                  <a:prstClr val="black"/>
                </a:solidFill>
                <a:ea typeface="微軟正黑體" pitchFamily="34" charset="-120"/>
                <a:cs typeface="Calibri" pitchFamily="34" charset="0"/>
              </a:rPr>
              <a:t>-- J </a:t>
            </a:r>
            <a:r>
              <a:rPr kumimoji="1" lang="en-US" altLang="zh-TW" sz="1400" i="1" dirty="0">
                <a:solidFill>
                  <a:prstClr val="black"/>
                </a:solidFill>
                <a:ea typeface="微軟正黑體" pitchFamily="34" charset="-120"/>
                <a:cs typeface="Calibri" pitchFamily="34" charset="0"/>
              </a:rPr>
              <a:t>Formosan Med </a:t>
            </a:r>
            <a:r>
              <a:rPr kumimoji="1" lang="en-US" altLang="zh-TW" sz="1400" i="1" dirty="0" err="1">
                <a:solidFill>
                  <a:prstClr val="black"/>
                </a:solidFill>
                <a:ea typeface="微軟正黑體" pitchFamily="34" charset="-120"/>
                <a:cs typeface="Calibri" pitchFamily="34" charset="0"/>
              </a:rPr>
              <a:t>Assoc</a:t>
            </a:r>
            <a:r>
              <a:rPr kumimoji="1" lang="en-US" altLang="zh-TW" sz="1400" i="1" dirty="0">
                <a:solidFill>
                  <a:prstClr val="black"/>
                </a:solidFill>
                <a:ea typeface="微軟正黑體" pitchFamily="34" charset="-120"/>
                <a:cs typeface="Calibri" pitchFamily="34" charset="0"/>
              </a:rPr>
              <a:t> </a:t>
            </a:r>
            <a:r>
              <a:rPr kumimoji="1" lang="en-US" altLang="zh-TW" sz="1400" i="1" dirty="0" smtClean="0">
                <a:solidFill>
                  <a:prstClr val="black"/>
                </a:solidFill>
                <a:ea typeface="微軟正黑體" pitchFamily="34" charset="-120"/>
                <a:cs typeface="Calibri" pitchFamily="34" charset="0"/>
              </a:rPr>
              <a:t>2012;111:431</a:t>
            </a:r>
          </a:p>
        </p:txBody>
      </p:sp>
      <p:sp>
        <p:nvSpPr>
          <p:cNvPr id="117" name="文字方塊 116"/>
          <p:cNvSpPr txBox="1"/>
          <p:nvPr/>
        </p:nvSpPr>
        <p:spPr>
          <a:xfrm>
            <a:off x="3631044" y="3442245"/>
            <a:ext cx="250142" cy="872337"/>
          </a:xfrm>
          <a:prstGeom prst="rect">
            <a:avLst/>
          </a:prstGeom>
          <a:solidFill>
            <a:schemeClr val="bg1"/>
          </a:solidFill>
        </p:spPr>
        <p:txBody>
          <a:bodyPr wrap="square" rtlCol="0">
            <a:spAutoFit/>
          </a:bodyPr>
          <a:lstStyle/>
          <a:p>
            <a:endParaRPr lang="zh-TW" altLang="en-US" dirty="0"/>
          </a:p>
        </p:txBody>
      </p:sp>
      <p:sp>
        <p:nvSpPr>
          <p:cNvPr id="2" name="TextBox 1"/>
          <p:cNvSpPr txBox="1"/>
          <p:nvPr/>
        </p:nvSpPr>
        <p:spPr>
          <a:xfrm>
            <a:off x="3881186" y="908720"/>
            <a:ext cx="4939286" cy="5078313"/>
          </a:xfrm>
          <a:prstGeom prst="rect">
            <a:avLst/>
          </a:prstGeom>
          <a:solidFill>
            <a:srgbClr val="FFFF00"/>
          </a:solidFill>
          <a:ln>
            <a:solidFill>
              <a:schemeClr val="tx1"/>
            </a:solidFill>
          </a:ln>
        </p:spPr>
        <p:txBody>
          <a:bodyPr wrap="square" rtlCol="0">
            <a:spAutoFit/>
          </a:bodyPr>
          <a:lstStyle/>
          <a:p>
            <a:pPr>
              <a:lnSpc>
                <a:spcPct val="150000"/>
              </a:lnSpc>
            </a:pPr>
            <a:r>
              <a:rPr lang="en-US" sz="2400" b="1" dirty="0" smtClean="0"/>
              <a:t>Government recommends MSM receive HAV vaccination</a:t>
            </a:r>
          </a:p>
          <a:p>
            <a:pPr>
              <a:lnSpc>
                <a:spcPct val="150000"/>
              </a:lnSpc>
            </a:pPr>
            <a:r>
              <a:rPr lang="en-US" sz="2400" b="1" i="1" u="sng" dirty="0" smtClean="0"/>
              <a:t>But…</a:t>
            </a:r>
            <a:endParaRPr lang="en-US" sz="2400" b="1" i="1" u="sng" dirty="0"/>
          </a:p>
          <a:p>
            <a:pPr marL="285750" indent="-285750">
              <a:lnSpc>
                <a:spcPct val="150000"/>
              </a:lnSpc>
              <a:buFont typeface="Arial" panose="020B0604020202020204" pitchFamily="34" charset="0"/>
              <a:buChar char="•"/>
            </a:pPr>
            <a:r>
              <a:rPr lang="en-US" sz="2400" b="1" dirty="0" smtClean="0"/>
              <a:t>Low awareness</a:t>
            </a:r>
          </a:p>
          <a:p>
            <a:pPr marL="285750" indent="-285750">
              <a:lnSpc>
                <a:spcPct val="150000"/>
              </a:lnSpc>
              <a:buFont typeface="Arial" panose="020B0604020202020204" pitchFamily="34" charset="0"/>
              <a:buChar char="•"/>
            </a:pPr>
            <a:r>
              <a:rPr lang="en-US" sz="2400" b="1" dirty="0" smtClean="0"/>
              <a:t>No program</a:t>
            </a:r>
          </a:p>
          <a:p>
            <a:pPr marL="285750" indent="-285750">
              <a:lnSpc>
                <a:spcPct val="150000"/>
              </a:lnSpc>
              <a:buFont typeface="Arial" panose="020B0604020202020204" pitchFamily="34" charset="0"/>
              <a:buChar char="•"/>
            </a:pPr>
            <a:r>
              <a:rPr lang="en-US" sz="2400" b="1" dirty="0" smtClean="0"/>
              <a:t>Cost: </a:t>
            </a:r>
            <a:r>
              <a:rPr lang="en-US" sz="2400" b="1" smtClean="0"/>
              <a:t>~USD$100-130 </a:t>
            </a:r>
            <a:r>
              <a:rPr lang="en-US" sz="2400" b="1" dirty="0" smtClean="0"/>
              <a:t>for two doses</a:t>
            </a:r>
          </a:p>
          <a:p>
            <a:pPr marL="285750" indent="-285750">
              <a:lnSpc>
                <a:spcPct val="150000"/>
              </a:lnSpc>
              <a:buFont typeface="Arial" panose="020B0604020202020204" pitchFamily="34" charset="0"/>
              <a:buChar char="•"/>
            </a:pPr>
            <a:r>
              <a:rPr lang="en-US" sz="2400" b="1" dirty="0" smtClean="0"/>
              <a:t>Unwillingness to disclose to healthcare providers (stigma)</a:t>
            </a:r>
          </a:p>
          <a:p>
            <a:pPr>
              <a:lnSpc>
                <a:spcPct val="150000"/>
              </a:lnSpc>
            </a:pPr>
            <a:endParaRPr lang="en-US" sz="2400" b="1" dirty="0"/>
          </a:p>
        </p:txBody>
      </p:sp>
    </p:spTree>
    <p:extLst>
      <p:ext uri="{BB962C8B-B14F-4D97-AF65-F5344CB8AC3E}">
        <p14:creationId xmlns:p14="http://schemas.microsoft.com/office/powerpoint/2010/main" val="723655986"/>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AutoShape 5" descr="Centers for Disease Control and Prevention. CDC twenty four seven. Saving Lives, Protecting Peopl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123" name="Rectangle 9"/>
          <p:cNvSpPr txBox="1">
            <a:spLocks noChangeArrowheads="1"/>
          </p:cNvSpPr>
          <p:nvPr/>
        </p:nvSpPr>
        <p:spPr bwMode="black">
          <a:xfrm>
            <a:off x="0" y="0"/>
            <a:ext cx="9144000" cy="529849"/>
          </a:xfrm>
          <a:prstGeom prst="rect">
            <a:avLst/>
          </a:prstGeom>
          <a:solidFill>
            <a:schemeClr val="tx2"/>
          </a:solid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400" b="1" kern="1200">
                <a:solidFill>
                  <a:srgbClr val="06325C"/>
                </a:solidFill>
                <a:latin typeface="Arial" pitchFamily="34" charset="0"/>
                <a:ea typeface="ＭＳ Ｐゴシック" charset="0"/>
                <a:cs typeface="ＭＳ Ｐゴシック" charset="0"/>
              </a:defRPr>
            </a:lvl1pPr>
            <a:lvl2pPr algn="l" rtl="0" eaLnBrk="0" fontAlgn="base" hangingPunct="0">
              <a:spcBef>
                <a:spcPct val="0"/>
              </a:spcBef>
              <a:spcAft>
                <a:spcPct val="0"/>
              </a:spcAft>
              <a:defRPr sz="2400" b="1">
                <a:solidFill>
                  <a:schemeClr val="bg1"/>
                </a:solidFill>
                <a:latin typeface="Arial" pitchFamily="34" charset="0"/>
                <a:ea typeface="ＭＳ Ｐゴシック" charset="0"/>
                <a:cs typeface="ＭＳ Ｐゴシック" charset="0"/>
              </a:defRPr>
            </a:lvl2pPr>
            <a:lvl3pPr algn="l" rtl="0" eaLnBrk="0" fontAlgn="base" hangingPunct="0">
              <a:spcBef>
                <a:spcPct val="0"/>
              </a:spcBef>
              <a:spcAft>
                <a:spcPct val="0"/>
              </a:spcAft>
              <a:defRPr sz="2400" b="1">
                <a:solidFill>
                  <a:schemeClr val="bg1"/>
                </a:solidFill>
                <a:latin typeface="Arial" pitchFamily="34" charset="0"/>
                <a:ea typeface="ＭＳ Ｐゴシック" charset="0"/>
                <a:cs typeface="ＭＳ Ｐゴシック" charset="0"/>
              </a:defRPr>
            </a:lvl3pPr>
            <a:lvl4pPr algn="l" rtl="0" eaLnBrk="0" fontAlgn="base" hangingPunct="0">
              <a:spcBef>
                <a:spcPct val="0"/>
              </a:spcBef>
              <a:spcAft>
                <a:spcPct val="0"/>
              </a:spcAft>
              <a:defRPr sz="2400" b="1">
                <a:solidFill>
                  <a:schemeClr val="bg1"/>
                </a:solidFill>
                <a:latin typeface="Arial" pitchFamily="34" charset="0"/>
                <a:ea typeface="ＭＳ Ｐゴシック" charset="0"/>
                <a:cs typeface="ＭＳ Ｐゴシック" charset="0"/>
              </a:defRPr>
            </a:lvl4pPr>
            <a:lvl5pPr algn="l" rtl="0" eaLnBrk="0" fontAlgn="base" hangingPunct="0">
              <a:spcBef>
                <a:spcPct val="0"/>
              </a:spcBef>
              <a:spcAft>
                <a:spcPct val="0"/>
              </a:spcAft>
              <a:defRPr sz="2400" b="1">
                <a:solidFill>
                  <a:schemeClr val="bg1"/>
                </a:solidFill>
                <a:latin typeface="Arial" pitchFamily="34" charset="0"/>
                <a:ea typeface="ＭＳ Ｐゴシック" charset="0"/>
                <a:cs typeface="ＭＳ Ｐゴシック" charset="0"/>
              </a:defRPr>
            </a:lvl5pPr>
            <a:lvl6pPr marL="457200" algn="l" rtl="0" fontAlgn="base">
              <a:spcBef>
                <a:spcPct val="0"/>
              </a:spcBef>
              <a:spcAft>
                <a:spcPct val="0"/>
              </a:spcAft>
              <a:defRPr sz="2400" b="1">
                <a:solidFill>
                  <a:schemeClr val="tx1"/>
                </a:solidFill>
                <a:latin typeface="Arial" pitchFamily="34" charset="0"/>
                <a:cs typeface="Arial" pitchFamily="34" charset="0"/>
              </a:defRPr>
            </a:lvl6pPr>
            <a:lvl7pPr marL="914400" algn="l" rtl="0" fontAlgn="base">
              <a:spcBef>
                <a:spcPct val="0"/>
              </a:spcBef>
              <a:spcAft>
                <a:spcPct val="0"/>
              </a:spcAft>
              <a:defRPr sz="2400" b="1">
                <a:solidFill>
                  <a:schemeClr val="tx1"/>
                </a:solidFill>
                <a:latin typeface="Arial" pitchFamily="34" charset="0"/>
                <a:cs typeface="Arial" pitchFamily="34" charset="0"/>
              </a:defRPr>
            </a:lvl7pPr>
            <a:lvl8pPr marL="1371600" algn="l" rtl="0" fontAlgn="base">
              <a:spcBef>
                <a:spcPct val="0"/>
              </a:spcBef>
              <a:spcAft>
                <a:spcPct val="0"/>
              </a:spcAft>
              <a:defRPr sz="2400" b="1">
                <a:solidFill>
                  <a:schemeClr val="tx1"/>
                </a:solidFill>
                <a:latin typeface="Arial" pitchFamily="34" charset="0"/>
                <a:cs typeface="Arial" pitchFamily="34" charset="0"/>
              </a:defRPr>
            </a:lvl8pPr>
            <a:lvl9pPr marL="1828800" algn="l" rtl="0" fontAlgn="base">
              <a:spcBef>
                <a:spcPct val="0"/>
              </a:spcBef>
              <a:spcAft>
                <a:spcPct val="0"/>
              </a:spcAft>
              <a:defRPr sz="2400" b="1">
                <a:solidFill>
                  <a:schemeClr val="tx1"/>
                </a:solidFill>
                <a:latin typeface="Arial" pitchFamily="34" charset="0"/>
                <a:cs typeface="Arial" pitchFamily="34" charset="0"/>
              </a:defRPr>
            </a:lvl9pPr>
          </a:lstStyle>
          <a:p>
            <a:r>
              <a:rPr lang="en-US" sz="2800" dirty="0" smtClean="0">
                <a:solidFill>
                  <a:schemeClr val="bg1"/>
                </a:solidFill>
                <a:latin typeface="+mn-lt"/>
              </a:rPr>
              <a:t>HAV outbreak among MSM in Taiwan, 2015/6-2017/12</a:t>
            </a:r>
            <a:endParaRPr lang="en-US" sz="2800" dirty="0">
              <a:solidFill>
                <a:schemeClr val="bg1"/>
              </a:solidFill>
              <a:latin typeface="+mn-lt"/>
            </a:endParaRPr>
          </a:p>
        </p:txBody>
      </p:sp>
      <p:sp>
        <p:nvSpPr>
          <p:cNvPr id="47" name="文字方塊 46"/>
          <p:cNvSpPr txBox="1"/>
          <p:nvPr/>
        </p:nvSpPr>
        <p:spPr>
          <a:xfrm>
            <a:off x="294739" y="727615"/>
            <a:ext cx="3336305" cy="1538883"/>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zh-TW" sz="3200" b="1" u="sng" dirty="0" smtClean="0">
                <a:solidFill>
                  <a:prstClr val="black"/>
                </a:solidFill>
                <a:latin typeface="Calibri"/>
                <a:ea typeface="微軟正黑體" pitchFamily="34" charset="-120"/>
                <a:cs typeface="Calibri" pitchFamily="34" charset="0"/>
              </a:rPr>
              <a:t>Before outbreak</a:t>
            </a:r>
          </a:p>
          <a:p>
            <a:pPr marL="0" marR="0" lvl="0" indent="0" defTabSz="914400" rtl="0" eaLnBrk="1" fontAlgn="base" latinLnBrk="0" hangingPunct="1">
              <a:lnSpc>
                <a:spcPct val="100000"/>
              </a:lnSpc>
              <a:spcBef>
                <a:spcPct val="0"/>
              </a:spcBef>
              <a:spcAft>
                <a:spcPct val="0"/>
              </a:spcAft>
              <a:buClrTx/>
              <a:buSzTx/>
              <a:buFontTx/>
              <a:buNone/>
              <a:tabLst/>
              <a:defRPr/>
            </a:pPr>
            <a:endParaRPr kumimoji="1" lang="en-US" altLang="zh-TW" sz="2000" b="1" dirty="0" smtClean="0">
              <a:solidFill>
                <a:prstClr val="black"/>
              </a:solidFill>
              <a:latin typeface="Calibri"/>
              <a:ea typeface="微軟正黑體" pitchFamily="34" charset="-120"/>
              <a:cs typeface="Calibri" pitchFamily="34" charset="0"/>
            </a:endParaRPr>
          </a:p>
          <a:p>
            <a:pPr marL="0" marR="0" lvl="0" indent="0" defTabSz="914400" rtl="0" eaLnBrk="1" fontAlgn="base" latinLnBrk="0" hangingPunct="1">
              <a:lnSpc>
                <a:spcPct val="100000"/>
              </a:lnSpc>
              <a:spcBef>
                <a:spcPct val="0"/>
              </a:spcBef>
              <a:spcAft>
                <a:spcPct val="0"/>
              </a:spcAft>
              <a:buClrTx/>
              <a:buSzTx/>
              <a:buFontTx/>
              <a:buNone/>
              <a:tabLst/>
              <a:defRPr/>
            </a:pPr>
            <a:r>
              <a:rPr kumimoji="1" lang="en-US" altLang="zh-TW" sz="2200" b="1" dirty="0" smtClean="0">
                <a:solidFill>
                  <a:prstClr val="black"/>
                </a:solidFill>
                <a:latin typeface="Calibri"/>
                <a:ea typeface="微軟正黑體" pitchFamily="34" charset="-120"/>
                <a:cs typeface="Calibri" pitchFamily="34" charset="0"/>
              </a:rPr>
              <a:t>HAV s</a:t>
            </a:r>
            <a:r>
              <a:rPr kumimoji="1" lang="en-US" altLang="zh-TW" sz="2200" b="1" i="0" u="none" strike="noStrike" kern="1200" cap="none" spc="0" normalizeH="0" baseline="0" noProof="0" dirty="0" err="1" smtClean="0">
                <a:ln>
                  <a:noFill/>
                </a:ln>
                <a:solidFill>
                  <a:prstClr val="black"/>
                </a:solidFill>
                <a:effectLst/>
                <a:uLnTx/>
                <a:uFillTx/>
                <a:latin typeface="Calibri"/>
                <a:ea typeface="微軟正黑體" pitchFamily="34" charset="-120"/>
                <a:cs typeface="Calibri" pitchFamily="34" charset="0"/>
              </a:rPr>
              <a:t>eroprevalence</a:t>
            </a:r>
            <a:r>
              <a:rPr kumimoji="1" lang="en-US" altLang="zh-TW" sz="2200" b="1" i="0" u="none" strike="noStrike" kern="1200" cap="none" spc="0" normalizeH="0" baseline="0" noProof="0" dirty="0" smtClean="0">
                <a:ln>
                  <a:noFill/>
                </a:ln>
                <a:solidFill>
                  <a:prstClr val="black"/>
                </a:solidFill>
                <a:effectLst/>
                <a:uLnTx/>
                <a:uFillTx/>
                <a:latin typeface="Calibri"/>
                <a:ea typeface="微軟正黑體" pitchFamily="34" charset="-120"/>
                <a:cs typeface="Calibri" pitchFamily="34" charset="0"/>
              </a:rPr>
              <a:t> &lt;</a:t>
            </a:r>
            <a:r>
              <a:rPr kumimoji="1" lang="en-US" altLang="zh-TW" sz="2200" b="1" i="0" u="none" strike="noStrike" kern="1200" cap="none" spc="0" normalizeH="0" baseline="0" noProof="0" dirty="0">
                <a:ln>
                  <a:noFill/>
                </a:ln>
                <a:solidFill>
                  <a:prstClr val="black"/>
                </a:solidFill>
                <a:effectLst/>
                <a:uLnTx/>
                <a:uFillTx/>
                <a:latin typeface="Calibri"/>
                <a:ea typeface="微軟正黑體" pitchFamily="34" charset="-120"/>
                <a:cs typeface="Calibri" pitchFamily="34" charset="0"/>
              </a:rPr>
              <a:t>10</a:t>
            </a:r>
            <a:r>
              <a:rPr kumimoji="1" lang="en-US" altLang="zh-TW" sz="2200" b="1" i="0" u="none" strike="noStrike" kern="1200" cap="none" spc="0" normalizeH="0" baseline="0" noProof="0" dirty="0" smtClean="0">
                <a:ln>
                  <a:noFill/>
                </a:ln>
                <a:solidFill>
                  <a:prstClr val="black"/>
                </a:solidFill>
                <a:effectLst/>
                <a:uLnTx/>
                <a:uFillTx/>
                <a:latin typeface="Calibri"/>
                <a:ea typeface="微軟正黑體" pitchFamily="34" charset="-120"/>
                <a:cs typeface="Calibri" pitchFamily="34" charset="0"/>
              </a:rPr>
              <a:t>% </a:t>
            </a:r>
            <a:r>
              <a:rPr kumimoji="1" lang="en-US" altLang="zh-TW" sz="2000" b="1" i="0" u="none" strike="noStrike" kern="1200" cap="none" spc="0" normalizeH="0" baseline="0" noProof="0" dirty="0" smtClean="0">
                <a:ln>
                  <a:noFill/>
                </a:ln>
                <a:solidFill>
                  <a:prstClr val="black"/>
                </a:solidFill>
                <a:effectLst/>
                <a:uLnTx/>
                <a:uFillTx/>
                <a:latin typeface="Calibri"/>
                <a:ea typeface="微軟正黑體" pitchFamily="34" charset="-120"/>
                <a:cs typeface="Calibri" pitchFamily="34" charset="0"/>
              </a:rPr>
              <a:t>among young </a:t>
            </a:r>
            <a:r>
              <a:rPr kumimoji="1" lang="en-US" altLang="zh-TW" sz="2000" b="1" dirty="0" smtClean="0">
                <a:solidFill>
                  <a:prstClr val="black"/>
                </a:solidFill>
                <a:latin typeface="Calibri"/>
                <a:ea typeface="微軟正黑體" pitchFamily="34" charset="-120"/>
                <a:cs typeface="Calibri" pitchFamily="34" charset="0"/>
              </a:rPr>
              <a:t>MSM in Taiwan </a:t>
            </a:r>
            <a:endParaRPr kumimoji="1" lang="zh-TW" altLang="en-US" sz="2000" b="1" i="0" u="none" strike="noStrike" kern="1200" cap="none" spc="0" normalizeH="0" baseline="0" noProof="0" dirty="0">
              <a:ln>
                <a:noFill/>
              </a:ln>
              <a:solidFill>
                <a:prstClr val="black"/>
              </a:solidFill>
              <a:effectLst/>
              <a:uLnTx/>
              <a:uFillTx/>
              <a:latin typeface="Calibri"/>
              <a:ea typeface="微軟正黑體" pitchFamily="34" charset="-120"/>
              <a:cs typeface="Calibri" pitchFamily="34" charset="0"/>
            </a:endParaRPr>
          </a:p>
        </p:txBody>
      </p:sp>
      <p:pic>
        <p:nvPicPr>
          <p:cNvPr id="80" name="Picture 2"/>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25000"/>
                    </a14:imgEffect>
                    <a14:imgEffect>
                      <a14:saturation sat="400000"/>
                    </a14:imgEffect>
                  </a14:imgLayer>
                </a14:imgProps>
              </a:ext>
              <a:ext uri="{28A0092B-C50C-407E-A947-70E740481C1C}">
                <a14:useLocalDpi xmlns:a14="http://schemas.microsoft.com/office/drawing/2010/main" val="0"/>
              </a:ext>
            </a:extLst>
          </a:blip>
          <a:srcRect l="5078" t="7096" b="7096"/>
          <a:stretch/>
        </p:blipFill>
        <p:spPr bwMode="auto">
          <a:xfrm>
            <a:off x="3881186" y="561924"/>
            <a:ext cx="5075399" cy="3744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2" name="文字方塊 81"/>
          <p:cNvSpPr txBox="1"/>
          <p:nvPr/>
        </p:nvSpPr>
        <p:spPr>
          <a:xfrm>
            <a:off x="4422148" y="694053"/>
            <a:ext cx="3318204" cy="276999"/>
          </a:xfrm>
          <a:prstGeom prst="rect">
            <a:avLst/>
          </a:prstGeom>
          <a:solidFill>
            <a:schemeClr val="bg1"/>
          </a:solidFill>
        </p:spPr>
        <p:txBody>
          <a:bodyPr wrap="square" t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1800" b="1" i="0" u="none" strike="noStrike" kern="1200" cap="none" spc="0" normalizeH="0" baseline="0" noProof="0" dirty="0" smtClean="0">
                <a:ln>
                  <a:noFill/>
                </a:ln>
                <a:solidFill>
                  <a:prstClr val="black"/>
                </a:solidFill>
                <a:effectLst/>
                <a:uLnTx/>
                <a:uFillTx/>
                <a:latin typeface="Calibri"/>
                <a:ea typeface="新細明體" panose="02020500000000000000" pitchFamily="18" charset="-120"/>
                <a:cs typeface="+mn-cs"/>
              </a:rPr>
              <a:t>HIV(+)</a:t>
            </a:r>
            <a:r>
              <a:rPr kumimoji="0" lang="en-US" altLang="zh-TW" sz="1800" b="1" i="0" u="none" strike="noStrike" kern="1200" cap="none" spc="0" normalizeH="0" noProof="0" dirty="0" smtClean="0">
                <a:ln>
                  <a:noFill/>
                </a:ln>
                <a:solidFill>
                  <a:prstClr val="black"/>
                </a:solidFill>
                <a:effectLst/>
                <a:uLnTx/>
                <a:uFillTx/>
                <a:latin typeface="Calibri"/>
                <a:ea typeface="新細明體" panose="02020500000000000000" pitchFamily="18" charset="-120"/>
                <a:cs typeface="+mn-cs"/>
              </a:rPr>
              <a:t> </a:t>
            </a:r>
            <a:r>
              <a:rPr kumimoji="0" lang="en-US" altLang="zh-TW" sz="1800" b="1" i="0" u="none" strike="noStrike" kern="1200" cap="none" spc="0" normalizeH="0" baseline="0" noProof="0" dirty="0" smtClean="0">
                <a:ln>
                  <a:noFill/>
                </a:ln>
                <a:solidFill>
                  <a:prstClr val="black"/>
                </a:solidFill>
                <a:effectLst/>
                <a:uLnTx/>
                <a:uFillTx/>
                <a:latin typeface="Calibri"/>
                <a:ea typeface="新細明體" panose="02020500000000000000" pitchFamily="18" charset="-120"/>
                <a:cs typeface="+mn-cs"/>
              </a:rPr>
              <a:t>MSM</a:t>
            </a:r>
            <a:endParaRPr kumimoji="0" lang="zh-TW" altLang="en-US" sz="1800" b="1" i="0" u="none" strike="noStrike" kern="1200" cap="none" spc="0" normalizeH="0" baseline="0" noProof="0" dirty="0">
              <a:ln>
                <a:noFill/>
              </a:ln>
              <a:solidFill>
                <a:prstClr val="black"/>
              </a:solidFill>
              <a:effectLst/>
              <a:uLnTx/>
              <a:uFillTx/>
              <a:latin typeface="Calibri"/>
              <a:ea typeface="新細明體" panose="02020500000000000000" pitchFamily="18" charset="-120"/>
              <a:cs typeface="+mn-cs"/>
            </a:endParaRPr>
          </a:p>
        </p:txBody>
      </p:sp>
      <p:sp>
        <p:nvSpPr>
          <p:cNvPr id="3" name="矩形 2"/>
          <p:cNvSpPr/>
          <p:nvPr/>
        </p:nvSpPr>
        <p:spPr>
          <a:xfrm>
            <a:off x="4211960" y="731212"/>
            <a:ext cx="210188" cy="177508"/>
          </a:xfrm>
          <a:prstGeom prst="rect">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0" name="文字方塊 89"/>
          <p:cNvSpPr txBox="1"/>
          <p:nvPr/>
        </p:nvSpPr>
        <p:spPr>
          <a:xfrm>
            <a:off x="4099813" y="4221088"/>
            <a:ext cx="1069078" cy="338554"/>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600" b="1" i="0" u="none" strike="noStrike" kern="1200" cap="none" spc="0" normalizeH="0" baseline="0" noProof="0" dirty="0" smtClean="0">
                <a:ln>
                  <a:noFill/>
                </a:ln>
                <a:solidFill>
                  <a:prstClr val="black"/>
                </a:solidFill>
                <a:effectLst/>
                <a:uLnTx/>
                <a:uFillTx/>
                <a:latin typeface="微軟正黑體" pitchFamily="34" charset="-120"/>
                <a:ea typeface="微軟正黑體" pitchFamily="34" charset="-120"/>
                <a:cs typeface="+mn-cs"/>
              </a:rPr>
              <a:t>2015</a:t>
            </a:r>
            <a:endParaRPr kumimoji="0" lang="zh-TW" altLang="en-US" sz="1600" b="1" i="0" u="none" strike="noStrike" kern="1200" cap="none" spc="0" normalizeH="0" baseline="0" noProof="0" dirty="0">
              <a:ln>
                <a:noFill/>
              </a:ln>
              <a:solidFill>
                <a:prstClr val="black"/>
              </a:solidFill>
              <a:effectLst/>
              <a:uLnTx/>
              <a:uFillTx/>
              <a:latin typeface="微軟正黑體" pitchFamily="34" charset="-120"/>
              <a:ea typeface="微軟正黑體" pitchFamily="34" charset="-120"/>
              <a:cs typeface="+mn-cs"/>
            </a:endParaRPr>
          </a:p>
        </p:txBody>
      </p:sp>
      <p:sp>
        <p:nvSpPr>
          <p:cNvPr id="91" name="文字方塊 90"/>
          <p:cNvSpPr txBox="1"/>
          <p:nvPr/>
        </p:nvSpPr>
        <p:spPr>
          <a:xfrm>
            <a:off x="5652119" y="4221088"/>
            <a:ext cx="1008113" cy="338554"/>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600" b="1" i="0" u="none" strike="noStrike" kern="1200" cap="none" spc="0" normalizeH="0" baseline="0" noProof="0" dirty="0" smtClean="0">
                <a:ln>
                  <a:noFill/>
                </a:ln>
                <a:solidFill>
                  <a:prstClr val="black"/>
                </a:solidFill>
                <a:effectLst/>
                <a:uLnTx/>
                <a:uFillTx/>
                <a:latin typeface="微軟正黑體" pitchFamily="34" charset="-120"/>
                <a:ea typeface="微軟正黑體" pitchFamily="34" charset="-120"/>
                <a:cs typeface="+mn-cs"/>
              </a:rPr>
              <a:t>2016</a:t>
            </a:r>
            <a:endParaRPr kumimoji="0" lang="zh-TW" altLang="en-US" sz="1600" b="1" i="0" u="none" strike="noStrike" kern="1200" cap="none" spc="0" normalizeH="0" baseline="0" noProof="0" dirty="0">
              <a:ln>
                <a:noFill/>
              </a:ln>
              <a:solidFill>
                <a:prstClr val="black"/>
              </a:solidFill>
              <a:effectLst/>
              <a:uLnTx/>
              <a:uFillTx/>
              <a:latin typeface="微軟正黑體" pitchFamily="34" charset="-120"/>
              <a:ea typeface="微軟正黑體" pitchFamily="34" charset="-120"/>
              <a:cs typeface="+mn-cs"/>
            </a:endParaRPr>
          </a:p>
        </p:txBody>
      </p:sp>
      <p:sp>
        <p:nvSpPr>
          <p:cNvPr id="93" name="文字方塊 92"/>
          <p:cNvSpPr txBox="1"/>
          <p:nvPr/>
        </p:nvSpPr>
        <p:spPr>
          <a:xfrm>
            <a:off x="7668344" y="4221088"/>
            <a:ext cx="720080" cy="338554"/>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600" b="1" i="0" u="none" strike="noStrike" kern="1200" cap="none" spc="0" normalizeH="0" baseline="0" noProof="0" dirty="0" smtClean="0">
                <a:ln>
                  <a:noFill/>
                </a:ln>
                <a:solidFill>
                  <a:prstClr val="black"/>
                </a:solidFill>
                <a:effectLst/>
                <a:uLnTx/>
                <a:uFillTx/>
                <a:latin typeface="微軟正黑體" pitchFamily="34" charset="-120"/>
                <a:ea typeface="微軟正黑體" pitchFamily="34" charset="-120"/>
                <a:cs typeface="+mn-cs"/>
              </a:rPr>
              <a:t>2017</a:t>
            </a:r>
            <a:endParaRPr kumimoji="0" lang="zh-TW" altLang="en-US" sz="1100" b="1" i="0" u="none" strike="noStrike" kern="1200" cap="none" spc="0" normalizeH="0" baseline="0" noProof="0" dirty="0">
              <a:ln>
                <a:noFill/>
              </a:ln>
              <a:solidFill>
                <a:prstClr val="black"/>
              </a:solidFill>
              <a:effectLst/>
              <a:uLnTx/>
              <a:uFillTx/>
              <a:latin typeface="微軟正黑體" pitchFamily="34" charset="-120"/>
              <a:ea typeface="微軟正黑體" pitchFamily="34" charset="-120"/>
              <a:cs typeface="+mn-cs"/>
            </a:endParaRPr>
          </a:p>
        </p:txBody>
      </p:sp>
      <p:sp>
        <p:nvSpPr>
          <p:cNvPr id="96" name="文字方塊 95"/>
          <p:cNvSpPr txBox="1"/>
          <p:nvPr/>
        </p:nvSpPr>
        <p:spPr>
          <a:xfrm>
            <a:off x="7740352" y="1088041"/>
            <a:ext cx="720080" cy="261610"/>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100" b="1" i="0" u="none" strike="noStrike" kern="1200" cap="none" spc="0" normalizeH="0" baseline="0" noProof="0" dirty="0">
              <a:ln>
                <a:noFill/>
              </a:ln>
              <a:solidFill>
                <a:prstClr val="black"/>
              </a:solidFill>
              <a:effectLst/>
              <a:uLnTx/>
              <a:uFillTx/>
              <a:latin typeface="微軟正黑體" pitchFamily="34" charset="-120"/>
              <a:ea typeface="微軟正黑體" pitchFamily="34" charset="-120"/>
              <a:cs typeface="+mn-cs"/>
            </a:endParaRPr>
          </a:p>
        </p:txBody>
      </p:sp>
      <p:cxnSp>
        <p:nvCxnSpPr>
          <p:cNvPr id="97" name="直線接點 96"/>
          <p:cNvCxnSpPr/>
          <p:nvPr/>
        </p:nvCxnSpPr>
        <p:spPr>
          <a:xfrm>
            <a:off x="7020272" y="971052"/>
            <a:ext cx="0" cy="3538068"/>
          </a:xfrm>
          <a:prstGeom prst="line">
            <a:avLst/>
          </a:prstGeom>
          <a:noFill/>
          <a:ln w="76200" cap="flat" cmpd="sng" algn="ctr">
            <a:solidFill>
              <a:srgbClr val="4472C4"/>
            </a:solidFill>
            <a:prstDash val="solid"/>
            <a:miter lim="800000"/>
          </a:ln>
          <a:effectLst/>
        </p:spPr>
      </p:cxnSp>
      <p:cxnSp>
        <p:nvCxnSpPr>
          <p:cNvPr id="99" name="直線接點 98"/>
          <p:cNvCxnSpPr/>
          <p:nvPr/>
        </p:nvCxnSpPr>
        <p:spPr>
          <a:xfrm>
            <a:off x="5220072" y="971052"/>
            <a:ext cx="0" cy="3538068"/>
          </a:xfrm>
          <a:prstGeom prst="line">
            <a:avLst/>
          </a:prstGeom>
          <a:noFill/>
          <a:ln w="76200" cap="flat" cmpd="sng" algn="ctr">
            <a:solidFill>
              <a:srgbClr val="4472C4"/>
            </a:solidFill>
            <a:prstDash val="solid"/>
            <a:miter lim="800000"/>
          </a:ln>
          <a:effectLst/>
        </p:spPr>
      </p:cxnSp>
      <p:pic>
        <p:nvPicPr>
          <p:cNvPr id="100" name="Picture 4"/>
          <p:cNvPicPr>
            <a:picLocks noChangeAspect="1" noChangeArrowheads="1"/>
          </p:cNvPicPr>
          <p:nvPr/>
        </p:nvPicPr>
        <p:blipFill rotWithShape="1">
          <a:blip r:embed="rId5">
            <a:extLst>
              <a:ext uri="{BEBA8EAE-BF5A-486C-A8C5-ECC9F3942E4B}">
                <a14:imgProps xmlns:a14="http://schemas.microsoft.com/office/drawing/2010/main">
                  <a14:imgLayer r:embed="rId6">
                    <a14:imgEffect>
                      <a14:sharpenSoften amount="25000"/>
                    </a14:imgEffect>
                  </a14:imgLayer>
                </a14:imgProps>
              </a:ext>
              <a:ext uri="{28A0092B-C50C-407E-A947-70E740481C1C}">
                <a14:useLocalDpi xmlns:a14="http://schemas.microsoft.com/office/drawing/2010/main" val="0"/>
              </a:ext>
            </a:extLst>
          </a:blip>
          <a:srcRect l="12787" t="10692" r="50398" b="35246"/>
          <a:stretch/>
        </p:blipFill>
        <p:spPr bwMode="auto">
          <a:xfrm>
            <a:off x="273123" y="2420888"/>
            <a:ext cx="3578798" cy="280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 name="Picture 4"/>
          <p:cNvPicPr>
            <a:picLocks noChangeAspect="1" noChangeArrowheads="1"/>
          </p:cNvPicPr>
          <p:nvPr/>
        </p:nvPicPr>
        <p:blipFill rotWithShape="1">
          <a:blip r:embed="rId5">
            <a:extLst>
              <a:ext uri="{BEBA8EAE-BF5A-486C-A8C5-ECC9F3942E4B}">
                <a14:imgProps xmlns:a14="http://schemas.microsoft.com/office/drawing/2010/main">
                  <a14:imgLayer r:embed="rId6">
                    <a14:imgEffect>
                      <a14:sharpenSoften amount="25000"/>
                    </a14:imgEffect>
                  </a14:imgLayer>
                </a14:imgProps>
              </a:ext>
              <a:ext uri="{28A0092B-C50C-407E-A947-70E740481C1C}">
                <a14:useLocalDpi xmlns:a14="http://schemas.microsoft.com/office/drawing/2010/main" val="0"/>
              </a:ext>
            </a:extLst>
          </a:blip>
          <a:srcRect l="46964" t="33983" r="40164" b="56880"/>
          <a:stretch/>
        </p:blipFill>
        <p:spPr bwMode="auto">
          <a:xfrm>
            <a:off x="734206" y="2938189"/>
            <a:ext cx="1944216" cy="737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3" name="文字方塊 102"/>
          <p:cNvSpPr txBox="1"/>
          <p:nvPr/>
        </p:nvSpPr>
        <p:spPr>
          <a:xfrm>
            <a:off x="3631044" y="3442245"/>
            <a:ext cx="250142" cy="872337"/>
          </a:xfrm>
          <a:prstGeom prst="rect">
            <a:avLst/>
          </a:prstGeom>
          <a:solidFill>
            <a:schemeClr val="bg1"/>
          </a:solidFill>
        </p:spPr>
        <p:txBody>
          <a:bodyPr wrap="square" rtlCol="0">
            <a:spAutoFit/>
          </a:bodyPr>
          <a:lstStyle/>
          <a:p>
            <a:endParaRPr lang="zh-TW" altLang="en-US" dirty="0"/>
          </a:p>
        </p:txBody>
      </p:sp>
      <p:sp>
        <p:nvSpPr>
          <p:cNvPr id="104" name="文字方塊 103"/>
          <p:cNvSpPr txBox="1"/>
          <p:nvPr/>
        </p:nvSpPr>
        <p:spPr>
          <a:xfrm>
            <a:off x="155575" y="5744364"/>
            <a:ext cx="3944238" cy="954107"/>
          </a:xfrm>
          <a:prstGeom prst="rect">
            <a:avLst/>
          </a:prstGeom>
          <a:noFill/>
        </p:spPr>
        <p:txBody>
          <a:bodyPr wrap="square" rtlCol="0">
            <a:spAutoFit/>
          </a:bodyPr>
          <a:lstStyle/>
          <a:p>
            <a:pPr fontAlgn="base">
              <a:spcBef>
                <a:spcPct val="0"/>
              </a:spcBef>
              <a:spcAft>
                <a:spcPct val="0"/>
              </a:spcAft>
            </a:pPr>
            <a:r>
              <a:rPr kumimoji="1" lang="en-US" altLang="zh-TW" sz="1400" i="1" u="sng" dirty="0" smtClean="0">
                <a:solidFill>
                  <a:prstClr val="black"/>
                </a:solidFill>
                <a:ea typeface="微軟正黑體" pitchFamily="34" charset="-120"/>
                <a:cs typeface="Calibri" pitchFamily="34" charset="0"/>
              </a:rPr>
              <a:t>References:</a:t>
            </a:r>
          </a:p>
          <a:p>
            <a:pPr fontAlgn="base">
              <a:spcBef>
                <a:spcPct val="0"/>
              </a:spcBef>
              <a:spcAft>
                <a:spcPct val="0"/>
              </a:spcAft>
            </a:pPr>
            <a:r>
              <a:rPr kumimoji="1" lang="en-US" altLang="zh-TW" sz="1400" i="1" dirty="0" err="1" smtClean="0">
                <a:solidFill>
                  <a:prstClr val="black"/>
                </a:solidFill>
                <a:ea typeface="微軟正黑體" pitchFamily="34" charset="-120"/>
                <a:cs typeface="Calibri" pitchFamily="34" charset="0"/>
              </a:rPr>
              <a:t>Seroprevalence</a:t>
            </a:r>
            <a:r>
              <a:rPr kumimoji="1" lang="en-US" altLang="zh-TW" sz="1400" i="1" dirty="0" smtClean="0">
                <a:solidFill>
                  <a:prstClr val="black"/>
                </a:solidFill>
                <a:ea typeface="微軟正黑體" pitchFamily="34" charset="-120"/>
                <a:cs typeface="Calibri" pitchFamily="34" charset="0"/>
              </a:rPr>
              <a:t> among MSM</a:t>
            </a:r>
            <a:r>
              <a:rPr kumimoji="1" lang="zh-TW" altLang="en-US" sz="1400" i="1" dirty="0">
                <a:solidFill>
                  <a:prstClr val="black"/>
                </a:solidFill>
                <a:ea typeface="微軟正黑體" pitchFamily="34" charset="-120"/>
                <a:cs typeface="Calibri" pitchFamily="34" charset="0"/>
              </a:rPr>
              <a:t> </a:t>
            </a:r>
            <a:r>
              <a:rPr kumimoji="1" lang="en-US" altLang="zh-TW" sz="1400" i="1" dirty="0" smtClean="0">
                <a:solidFill>
                  <a:prstClr val="black"/>
                </a:solidFill>
                <a:ea typeface="微軟正黑體" pitchFamily="34" charset="-120"/>
                <a:cs typeface="Calibri" pitchFamily="34" charset="0"/>
              </a:rPr>
              <a:t>-- J </a:t>
            </a:r>
            <a:r>
              <a:rPr kumimoji="1" lang="en-US" altLang="zh-TW" sz="1400" i="1" dirty="0">
                <a:solidFill>
                  <a:prstClr val="black"/>
                </a:solidFill>
                <a:ea typeface="微軟正黑體" pitchFamily="34" charset="-120"/>
                <a:cs typeface="Calibri" pitchFamily="34" charset="0"/>
              </a:rPr>
              <a:t>Formosan Med </a:t>
            </a:r>
            <a:r>
              <a:rPr kumimoji="1" lang="en-US" altLang="zh-TW" sz="1400" i="1" dirty="0" err="1">
                <a:solidFill>
                  <a:prstClr val="black"/>
                </a:solidFill>
                <a:ea typeface="微軟正黑體" pitchFamily="34" charset="-120"/>
                <a:cs typeface="Calibri" pitchFamily="34" charset="0"/>
              </a:rPr>
              <a:t>Assoc</a:t>
            </a:r>
            <a:r>
              <a:rPr kumimoji="1" lang="en-US" altLang="zh-TW" sz="1400" i="1" dirty="0">
                <a:solidFill>
                  <a:prstClr val="black"/>
                </a:solidFill>
                <a:ea typeface="微軟正黑體" pitchFamily="34" charset="-120"/>
                <a:cs typeface="Calibri" pitchFamily="34" charset="0"/>
              </a:rPr>
              <a:t> </a:t>
            </a:r>
            <a:r>
              <a:rPr kumimoji="1" lang="en-US" altLang="zh-TW" sz="1400" i="1" dirty="0" smtClean="0">
                <a:solidFill>
                  <a:prstClr val="black"/>
                </a:solidFill>
                <a:ea typeface="微軟正黑體" pitchFamily="34" charset="-120"/>
                <a:cs typeface="Calibri" pitchFamily="34" charset="0"/>
              </a:rPr>
              <a:t>2012;111:431</a:t>
            </a:r>
          </a:p>
          <a:p>
            <a:pPr fontAlgn="base">
              <a:spcBef>
                <a:spcPct val="0"/>
              </a:spcBef>
              <a:spcAft>
                <a:spcPct val="0"/>
              </a:spcAft>
            </a:pPr>
            <a:r>
              <a:rPr lang="en-US" altLang="zh-TW" sz="1400" i="1" dirty="0" smtClean="0"/>
              <a:t>HAV outbreak -- J </a:t>
            </a:r>
            <a:r>
              <a:rPr lang="en-US" altLang="zh-TW" sz="1400" i="1" dirty="0"/>
              <a:t>Viral </a:t>
            </a:r>
            <a:r>
              <a:rPr lang="en-US" altLang="zh-TW" sz="1400" i="1" dirty="0" err="1" smtClean="0"/>
              <a:t>Hepat</a:t>
            </a:r>
            <a:r>
              <a:rPr lang="en-US" altLang="zh-TW" sz="1400" i="1" dirty="0" smtClean="0"/>
              <a:t> </a:t>
            </a:r>
            <a:r>
              <a:rPr lang="en-US" altLang="zh-TW" sz="1400" i="1" dirty="0"/>
              <a:t>2018 May </a:t>
            </a:r>
            <a:r>
              <a:rPr lang="en-US" altLang="zh-TW" sz="1400" i="1" dirty="0" smtClean="0"/>
              <a:t>9 (in press)</a:t>
            </a:r>
            <a:endParaRPr kumimoji="1" lang="zh-TW" altLang="en-US" sz="1400" i="1" dirty="0">
              <a:solidFill>
                <a:prstClr val="black"/>
              </a:solidFill>
              <a:ea typeface="微軟正黑體" pitchFamily="34" charset="-120"/>
              <a:cs typeface="Calibri" pitchFamily="34" charset="0"/>
            </a:endParaRPr>
          </a:p>
        </p:txBody>
      </p:sp>
      <p:sp>
        <p:nvSpPr>
          <p:cNvPr id="18" name="橢圓 17"/>
          <p:cNvSpPr/>
          <p:nvPr/>
        </p:nvSpPr>
        <p:spPr>
          <a:xfrm>
            <a:off x="6319137" y="1126014"/>
            <a:ext cx="576064" cy="502786"/>
          </a:xfrm>
          <a:prstGeom prst="ellipse">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zh-TW" b="1" dirty="0" smtClean="0">
                <a:solidFill>
                  <a:schemeClr val="tx1"/>
                </a:solidFill>
              </a:rPr>
              <a:t>49%</a:t>
            </a:r>
            <a:endParaRPr lang="zh-TW" altLang="en-US" b="1" dirty="0">
              <a:solidFill>
                <a:schemeClr val="tx1"/>
              </a:solidFill>
            </a:endParaRPr>
          </a:p>
        </p:txBody>
      </p:sp>
      <p:sp>
        <p:nvSpPr>
          <p:cNvPr id="109" name="橢圓 108"/>
          <p:cNvSpPr/>
          <p:nvPr/>
        </p:nvSpPr>
        <p:spPr>
          <a:xfrm>
            <a:off x="4463988" y="2675193"/>
            <a:ext cx="576064" cy="502786"/>
          </a:xfrm>
          <a:prstGeom prst="ellipse">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zh-TW" b="1" dirty="0" smtClean="0">
                <a:solidFill>
                  <a:schemeClr val="tx1"/>
                </a:solidFill>
              </a:rPr>
              <a:t>26%</a:t>
            </a:r>
            <a:endParaRPr lang="zh-TW" altLang="en-US" b="1" dirty="0">
              <a:solidFill>
                <a:schemeClr val="tx1"/>
              </a:solidFill>
            </a:endParaRPr>
          </a:p>
        </p:txBody>
      </p:sp>
      <p:sp>
        <p:nvSpPr>
          <p:cNvPr id="29" name="橢圓 28"/>
          <p:cNvSpPr/>
          <p:nvPr/>
        </p:nvSpPr>
        <p:spPr>
          <a:xfrm>
            <a:off x="3578522" y="4032962"/>
            <a:ext cx="576064" cy="502786"/>
          </a:xfrm>
          <a:prstGeom prst="ellipse">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zh-TW" b="1" dirty="0" smtClean="0">
                <a:solidFill>
                  <a:schemeClr val="tx1"/>
                </a:solidFill>
              </a:rPr>
              <a:t>0%</a:t>
            </a:r>
            <a:endParaRPr lang="zh-TW" altLang="en-US" b="1" dirty="0">
              <a:solidFill>
                <a:schemeClr val="tx1"/>
              </a:solidFill>
            </a:endParaRPr>
          </a:p>
        </p:txBody>
      </p:sp>
      <p:pic>
        <p:nvPicPr>
          <p:cNvPr id="21" name="圖片 20"/>
          <p:cNvPicPr>
            <a:picLocks noChangeAspect="1"/>
          </p:cNvPicPr>
          <p:nvPr/>
        </p:nvPicPr>
        <p:blipFill rotWithShape="1">
          <a:blip r:embed="rId7">
            <a:extLst>
              <a:ext uri="{BEBA8EAE-BF5A-486C-A8C5-ECC9F3942E4B}">
                <a14:imgProps xmlns:a14="http://schemas.microsoft.com/office/drawing/2010/main">
                  <a14:imgLayer r:embed="rId8">
                    <a14:imgEffect>
                      <a14:sharpenSoften amount="50000"/>
                    </a14:imgEffect>
                  </a14:imgLayer>
                </a14:imgProps>
              </a:ext>
            </a:extLst>
          </a:blip>
          <a:srcRect l="9713" t="25931" r="20179" b="21142"/>
          <a:stretch/>
        </p:blipFill>
        <p:spPr>
          <a:xfrm>
            <a:off x="3779912" y="4562376"/>
            <a:ext cx="5300743" cy="2251000"/>
          </a:xfrm>
          <a:prstGeom prst="rect">
            <a:avLst/>
          </a:prstGeom>
        </p:spPr>
      </p:pic>
      <p:sp>
        <p:nvSpPr>
          <p:cNvPr id="22" name="向右箭號 21"/>
          <p:cNvSpPr/>
          <p:nvPr/>
        </p:nvSpPr>
        <p:spPr>
          <a:xfrm>
            <a:off x="4154586" y="6237311"/>
            <a:ext cx="3873798" cy="461159"/>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solidFill>
                  <a:schemeClr val="bg1"/>
                </a:solidFill>
              </a:rPr>
              <a:t>From urban to rural</a:t>
            </a:r>
            <a:endParaRPr lang="zh-TW" altLang="en-US" dirty="0">
              <a:solidFill>
                <a:schemeClr val="bg1"/>
              </a:solidFill>
            </a:endParaRPr>
          </a:p>
        </p:txBody>
      </p:sp>
    </p:spTree>
    <p:extLst>
      <p:ext uri="{BB962C8B-B14F-4D97-AF65-F5344CB8AC3E}">
        <p14:creationId xmlns:p14="http://schemas.microsoft.com/office/powerpoint/2010/main" val="771789891"/>
      </p:ext>
    </p:extLst>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ody">
  <a:themeElements>
    <a:clrScheme name="Frost &amp; Sullivan 1">
      <a:dk1>
        <a:srgbClr val="000000"/>
      </a:dk1>
      <a:lt1>
        <a:srgbClr val="FFFFFF"/>
      </a:lt1>
      <a:dk2>
        <a:srgbClr val="06325C"/>
      </a:dk2>
      <a:lt2>
        <a:srgbClr val="EEECE1"/>
      </a:lt2>
      <a:accent1>
        <a:srgbClr val="ACBED1"/>
      </a:accent1>
      <a:accent2>
        <a:srgbClr val="517496"/>
      </a:accent2>
      <a:accent3>
        <a:srgbClr val="AAAA74"/>
      </a:accent3>
      <a:accent4>
        <a:srgbClr val="1E2D4E"/>
      </a:accent4>
      <a:accent5>
        <a:srgbClr val="D6D6B6"/>
      </a:accent5>
      <a:accent6>
        <a:srgbClr val="404027"/>
      </a:accent6>
      <a:hlink>
        <a:srgbClr val="0070C0"/>
      </a:hlink>
      <a:folHlink>
        <a:srgbClr val="C8D0C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佈景主題">
  <a:themeElements>
    <a:clrScheme name="Office 佈景主題">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佈景主題">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佈景主題">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3_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0_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1_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自訂 2">
      <a:majorFont>
        <a:latin typeface="Calibri"/>
        <a:ea typeface="微軟正黑體"/>
        <a:cs typeface=""/>
      </a:majorFont>
      <a:minorFont>
        <a:latin typeface="Calibri"/>
        <a:ea typeface="微軟正黑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2_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5_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2667</TotalTime>
  <Words>1501</Words>
  <Application>Microsoft Office PowerPoint</Application>
  <PresentationFormat>On-screen Show (4:3)</PresentationFormat>
  <Paragraphs>343</Paragraphs>
  <Slides>22</Slides>
  <Notes>16</Notes>
  <HiddenSlides>0</HiddenSlides>
  <MMClips>0</MMClips>
  <ScaleCrop>false</ScaleCrop>
  <HeadingPairs>
    <vt:vector size="6" baseType="variant">
      <vt:variant>
        <vt:lpstr>Fonts Used</vt:lpstr>
      </vt:variant>
      <vt:variant>
        <vt:i4>10</vt:i4>
      </vt:variant>
      <vt:variant>
        <vt:lpstr>Theme</vt:lpstr>
      </vt:variant>
      <vt:variant>
        <vt:i4>8</vt:i4>
      </vt:variant>
      <vt:variant>
        <vt:lpstr>Slide Titles</vt:lpstr>
      </vt:variant>
      <vt:variant>
        <vt:i4>22</vt:i4>
      </vt:variant>
    </vt:vector>
  </HeadingPairs>
  <TitlesOfParts>
    <vt:vector size="40" baseType="lpstr">
      <vt:lpstr>標楷體</vt:lpstr>
      <vt:lpstr>微軟正黑體</vt:lpstr>
      <vt:lpstr>ＭＳ Ｐゴシック</vt:lpstr>
      <vt:lpstr>ＭＳ Ｐゴシック</vt:lpstr>
      <vt:lpstr>新細明體</vt:lpstr>
      <vt:lpstr>Arial</vt:lpstr>
      <vt:lpstr>Calibri</vt:lpstr>
      <vt:lpstr>Calibri Light</vt:lpstr>
      <vt:lpstr>Times New Roman</vt:lpstr>
      <vt:lpstr>Wingdings</vt:lpstr>
      <vt:lpstr>Office Theme</vt:lpstr>
      <vt:lpstr>Body</vt:lpstr>
      <vt:lpstr>3_Office 佈景主題</vt:lpstr>
      <vt:lpstr>13_Office 佈景主題</vt:lpstr>
      <vt:lpstr>10_Office 佈景主題</vt:lpstr>
      <vt:lpstr>11_Office 佈景主題</vt:lpstr>
      <vt:lpstr>12_Office 佈景主題</vt:lpstr>
      <vt:lpstr>15_Office 佈景主題</vt:lpstr>
      <vt:lpstr>Coinfections: Old and new  Re-emerging hepatitis A</vt:lpstr>
      <vt:lpstr>Hepatitis A -- a vaccine-preventable disease</vt:lpstr>
      <vt:lpstr>PowerPoint Presentation</vt:lpstr>
      <vt:lpstr>Hepatitis A and MSM in low endemicity settings</vt:lpstr>
      <vt:lpstr>WHO Alert -- HAV outbreaks mostly affecting MSM 7 June 2017</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HAV outbreak among MSM in Taiwan: Lessons learned </vt:lpstr>
      <vt:lpstr>How good and how soon is serologic response after HAV vaccination among persons with HIV?</vt:lpstr>
      <vt:lpstr>Vaccine issues for persons with HIV: Lessons learned</vt:lpstr>
      <vt:lpstr>PowerPoint Presentation</vt:lpstr>
      <vt:lpstr>PowerPoint Presentation</vt:lpstr>
      <vt:lpstr>Relevant oral / poster abstracts in AIDS 2018 </vt:lpstr>
      <vt:lpstr>Conclusions</vt:lpstr>
      <vt:lpstr>PowerPoint Presentation</vt:lpstr>
      <vt:lpstr>PowerPoint Presentation</vt:lpstr>
      <vt:lpstr>HIV + shigellosis: case-control study</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羅一鈞</dc:creator>
  <cp:lastModifiedBy>Saal</cp:lastModifiedBy>
  <cp:revision>139</cp:revision>
  <dcterms:created xsi:type="dcterms:W3CDTF">2017-11-20T10:15:48Z</dcterms:created>
  <dcterms:modified xsi:type="dcterms:W3CDTF">2018-07-26T07:44:26Z</dcterms:modified>
</cp:coreProperties>
</file>